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83" r:id="rId2"/>
    <p:sldId id="285" r:id="rId3"/>
    <p:sldId id="294" r:id="rId4"/>
    <p:sldId id="286" r:id="rId5"/>
    <p:sldId id="287" r:id="rId6"/>
    <p:sldId id="288" r:id="rId7"/>
    <p:sldId id="289" r:id="rId8"/>
    <p:sldId id="290" r:id="rId9"/>
    <p:sldId id="292" r:id="rId10"/>
    <p:sldId id="291" r:id="rId11"/>
    <p:sldId id="293" r:id="rId12"/>
  </p:sldIdLst>
  <p:sldSz cx="12192000" cy="6858000"/>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649A"/>
    <a:srgbClr val="F2F1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374" autoAdjust="0"/>
    <p:restoredTop sz="72973" autoAdjust="0"/>
  </p:normalViewPr>
  <p:slideViewPr>
    <p:cSldViewPr snapToGrid="0">
      <p:cViewPr varScale="1">
        <p:scale>
          <a:sx n="72" d="100"/>
          <a:sy n="72" d="100"/>
        </p:scale>
        <p:origin x="1498" y="5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248011-0691-443B-8A84-97DC56FD8423}" type="datetimeFigureOut">
              <a:rPr lang="en-US" smtClean="0"/>
              <a:t>6/13/2024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CF9F25-BC73-4819-980D-2133CF6B4704}" type="slidenum">
              <a:rPr lang="en-US" smtClean="0"/>
              <a:t>‹#›</a:t>
            </a:fld>
            <a:endParaRPr lang="en-US"/>
          </a:p>
        </p:txBody>
      </p:sp>
    </p:spTree>
    <p:extLst>
      <p:ext uri="{BB962C8B-B14F-4D97-AF65-F5344CB8AC3E}">
        <p14:creationId xmlns:p14="http://schemas.microsoft.com/office/powerpoint/2010/main" val="629128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CF9F25-BC73-4819-980D-2133CF6B4704}" type="slidenum">
              <a:rPr lang="en-US" smtClean="0"/>
              <a:t>1</a:t>
            </a:fld>
            <a:endParaRPr lang="en-US"/>
          </a:p>
        </p:txBody>
      </p:sp>
    </p:spTree>
    <p:extLst>
      <p:ext uri="{BB962C8B-B14F-4D97-AF65-F5344CB8AC3E}">
        <p14:creationId xmlns:p14="http://schemas.microsoft.com/office/powerpoint/2010/main" val="32065272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CF9F25-BC73-4819-980D-2133CF6B4704}" type="slidenum">
              <a:rPr lang="en-US" smtClean="0"/>
              <a:t>10</a:t>
            </a:fld>
            <a:endParaRPr lang="en-US"/>
          </a:p>
        </p:txBody>
      </p:sp>
    </p:spTree>
    <p:extLst>
      <p:ext uri="{BB962C8B-B14F-4D97-AF65-F5344CB8AC3E}">
        <p14:creationId xmlns:p14="http://schemas.microsoft.com/office/powerpoint/2010/main" val="4146017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CF9F25-BC73-4819-980D-2133CF6B4704}" type="slidenum">
              <a:rPr lang="en-US" smtClean="0"/>
              <a:t>11</a:t>
            </a:fld>
            <a:endParaRPr lang="en-US"/>
          </a:p>
        </p:txBody>
      </p:sp>
    </p:spTree>
    <p:extLst>
      <p:ext uri="{BB962C8B-B14F-4D97-AF65-F5344CB8AC3E}">
        <p14:creationId xmlns:p14="http://schemas.microsoft.com/office/powerpoint/2010/main" val="3270408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spcBef>
                <a:spcPts val="1160"/>
              </a:spcBef>
              <a:spcAft>
                <a:spcPts val="0"/>
              </a:spcAft>
              <a:buSzPts val="1800"/>
              <a:buFont typeface="Symbol" panose="05050102010706020507" pitchFamily="18" charset="2"/>
              <a:buNone/>
              <a:tabLst>
                <a:tab pos="1089660" algn="l"/>
                <a:tab pos="1090295" algn="l"/>
              </a:tabLst>
            </a:pPr>
            <a:r>
              <a:rPr lang="en-US" sz="1800" dirty="0">
                <a:effectLst/>
                <a:latin typeface="Calibri" panose="020F0502020204030204" pitchFamily="34" charset="0"/>
                <a:ea typeface="Symbol" panose="05050102010706020507" pitchFamily="18" charset="2"/>
                <a:cs typeface="Symbol" panose="05050102010706020507" pitchFamily="18" charset="2"/>
              </a:rPr>
              <a:t>Sensitivity is all of these things. Try to exhibit these behaviors in all your visits.</a:t>
            </a:r>
          </a:p>
          <a:p>
            <a:pPr marL="0" marR="0" lvl="0" indent="0">
              <a:spcBef>
                <a:spcPts val="1160"/>
              </a:spcBef>
              <a:spcAft>
                <a:spcPts val="0"/>
              </a:spcAft>
              <a:buSzPts val="1800"/>
              <a:buFont typeface="Symbol" panose="05050102010706020507" pitchFamily="18" charset="2"/>
              <a:buNone/>
              <a:tabLst>
                <a:tab pos="1089660" algn="l"/>
                <a:tab pos="1090295" algn="l"/>
              </a:tabLst>
            </a:pPr>
            <a:endParaRPr lang="en-US" sz="1800" dirty="0">
              <a:effectLst/>
              <a:latin typeface="Calibri" panose="020F0502020204030204" pitchFamily="34" charset="0"/>
              <a:ea typeface="Symbol" panose="05050102010706020507" pitchFamily="18" charset="2"/>
              <a:cs typeface="Symbol" panose="05050102010706020507" pitchFamily="18" charset="2"/>
            </a:endParaRPr>
          </a:p>
          <a:p>
            <a:pPr marL="342900" marR="0" lvl="0" indent="-342900" algn="l" defTabSz="914400" rtl="0" eaLnBrk="1" fontAlgn="auto" latinLnBrk="0" hangingPunct="1">
              <a:lnSpc>
                <a:spcPct val="100000"/>
              </a:lnSpc>
              <a:spcBef>
                <a:spcPts val="1160"/>
              </a:spcBef>
              <a:spcAft>
                <a:spcPts val="0"/>
              </a:spcAft>
              <a:buClrTx/>
              <a:buSzPts val="1800"/>
              <a:buFont typeface="Symbol" panose="05050102010706020507" pitchFamily="18" charset="2"/>
              <a:buChar char=""/>
              <a:tabLst>
                <a:tab pos="1089660" algn="l"/>
                <a:tab pos="1090295" algn="l"/>
              </a:tabLst>
              <a:defRPr/>
            </a:pPr>
            <a:r>
              <a:rPr lang="en-US" sz="1800" dirty="0">
                <a:effectLst/>
                <a:latin typeface="Calibri" panose="020F0502020204030204" pitchFamily="34" charset="0"/>
                <a:ea typeface="Symbol" panose="05050102010706020507" pitchFamily="18" charset="2"/>
                <a:cs typeface="Symbol" panose="05050102010706020507" pitchFamily="18" charset="2"/>
              </a:rPr>
              <a:t>Your</a:t>
            </a:r>
            <a:r>
              <a:rPr lang="en-US" sz="1800" spc="-4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Friend</a:t>
            </a:r>
            <a:r>
              <a:rPr lang="en-US" sz="1800" spc="-4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may</a:t>
            </a:r>
            <a:r>
              <a:rPr lang="en-US" sz="1800" spc="-4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have</a:t>
            </a:r>
            <a:r>
              <a:rPr lang="en-US" sz="1800" spc="-4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physical</a:t>
            </a:r>
            <a:r>
              <a:rPr lang="en-US" sz="1800" spc="-4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limitations</a:t>
            </a:r>
            <a:r>
              <a:rPr lang="en-US" sz="1800" spc="-5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not</a:t>
            </a:r>
            <a:r>
              <a:rPr lang="en-US" sz="1800" spc="-3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limited</a:t>
            </a:r>
            <a:r>
              <a:rPr lang="en-US" sz="1800" spc="-4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to</a:t>
            </a:r>
            <a:r>
              <a:rPr lang="en-US" sz="1800" spc="-4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sight,</a:t>
            </a:r>
            <a:r>
              <a:rPr lang="en-US" sz="1800" spc="-3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vision,</a:t>
            </a:r>
            <a:r>
              <a:rPr lang="en-US" sz="1800" spc="-4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endurance</a:t>
            </a:r>
            <a:r>
              <a:rPr lang="en-US" sz="1800" spc="-3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and</a:t>
            </a:r>
            <a:r>
              <a:rPr lang="en-US" sz="1800" spc="-4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tolerance</a:t>
            </a:r>
            <a:r>
              <a:rPr lang="en-US" sz="1800" spc="-3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to fluctuations in temperature.</a:t>
            </a:r>
          </a:p>
          <a:p>
            <a:pPr marL="342900" marR="0" lvl="0" indent="-342900">
              <a:spcBef>
                <a:spcPts val="1160"/>
              </a:spcBef>
              <a:spcAft>
                <a:spcPts val="0"/>
              </a:spcAft>
              <a:buSzPts val="1800"/>
              <a:buFont typeface="Symbol" panose="05050102010706020507" pitchFamily="18" charset="2"/>
              <a:buChar char=""/>
              <a:tabLst>
                <a:tab pos="1089660" algn="l"/>
                <a:tab pos="1090295" algn="l"/>
              </a:tabLst>
            </a:pPr>
            <a:endParaRPr lang="en-US" sz="1800" dirty="0">
              <a:effectLst/>
              <a:latin typeface="Calibri" panose="020F0502020204030204" pitchFamily="34" charset="0"/>
              <a:ea typeface="Symbol" panose="05050102010706020507" pitchFamily="18" charset="2"/>
              <a:cs typeface="Symbol" panose="05050102010706020507" pitchFamily="18" charset="2"/>
            </a:endParaRPr>
          </a:p>
          <a:p>
            <a:pPr marL="342900" marR="0" lvl="0" indent="-342900">
              <a:spcBef>
                <a:spcPts val="1160"/>
              </a:spcBef>
              <a:spcAft>
                <a:spcPts val="0"/>
              </a:spcAft>
              <a:buSzPts val="1800"/>
              <a:buFont typeface="Symbol" panose="05050102010706020507" pitchFamily="18" charset="2"/>
              <a:buChar char=""/>
              <a:tabLst>
                <a:tab pos="1089660" algn="l"/>
                <a:tab pos="1090295" algn="l"/>
              </a:tabLst>
            </a:pPr>
            <a:r>
              <a:rPr lang="en-US" sz="1800" dirty="0">
                <a:effectLst/>
                <a:latin typeface="Calibri" panose="020F0502020204030204" pitchFamily="34" charset="0"/>
                <a:ea typeface="Symbol" panose="05050102010706020507" pitchFamily="18" charset="2"/>
                <a:cs typeface="Symbol" panose="05050102010706020507" pitchFamily="18" charset="2"/>
              </a:rPr>
              <a:t>Treat</a:t>
            </a:r>
            <a:r>
              <a:rPr lang="en-US" sz="1800" spc="-4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your</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friend</a:t>
            </a:r>
            <a:r>
              <a:rPr lang="en-US" sz="1800" spc="-3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as</a:t>
            </a:r>
            <a:r>
              <a:rPr lang="en-US" sz="1800" spc="-3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an</a:t>
            </a:r>
            <a:r>
              <a:rPr lang="en-US" sz="1800" spc="-3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equal,</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the</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way</a:t>
            </a:r>
            <a:r>
              <a:rPr lang="en-US" sz="1800" spc="-3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you</a:t>
            </a:r>
            <a:r>
              <a:rPr lang="en-US" sz="1800" spc="-2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would</a:t>
            </a:r>
            <a:r>
              <a:rPr lang="en-US" sz="1800" spc="-2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treat</a:t>
            </a:r>
            <a:r>
              <a:rPr lang="en-US" sz="1800" spc="-3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any</a:t>
            </a:r>
            <a:r>
              <a:rPr lang="en-US" sz="1800" spc="-3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other</a:t>
            </a:r>
            <a:r>
              <a:rPr lang="en-US" sz="1800" spc="-20" dirty="0">
                <a:effectLst/>
                <a:latin typeface="Calibri" panose="020F0502020204030204" pitchFamily="34" charset="0"/>
                <a:ea typeface="Symbol" panose="05050102010706020507" pitchFamily="18" charset="2"/>
                <a:cs typeface="Symbol" panose="05050102010706020507" pitchFamily="18" charset="2"/>
              </a:rPr>
              <a:t> </a:t>
            </a:r>
            <a:r>
              <a:rPr lang="en-US" sz="1800" spc="-10" dirty="0">
                <a:effectLst/>
                <a:latin typeface="Calibri" panose="020F0502020204030204" pitchFamily="34" charset="0"/>
                <a:ea typeface="Symbol" panose="05050102010706020507" pitchFamily="18" charset="2"/>
                <a:cs typeface="Symbol" panose="05050102010706020507" pitchFamily="18" charset="2"/>
              </a:rPr>
              <a:t>friend.</a:t>
            </a:r>
            <a:endParaRPr lang="en-US" sz="1800" dirty="0">
              <a:effectLst/>
              <a:latin typeface="Calibri" panose="020F0502020204030204" pitchFamily="34" charset="0"/>
              <a:ea typeface="Symbol" panose="05050102010706020507" pitchFamily="18" charset="2"/>
              <a:cs typeface="Symbol" panose="05050102010706020507" pitchFamily="18" charset="2"/>
            </a:endParaRPr>
          </a:p>
          <a:p>
            <a:pPr marL="0" marR="0">
              <a:spcBef>
                <a:spcPts val="10"/>
              </a:spcBef>
              <a:spcAft>
                <a:spcPts val="0"/>
              </a:spcAft>
            </a:pPr>
            <a:r>
              <a:rPr lang="en-US" sz="1800" dirty="0">
                <a:effectLst/>
                <a:latin typeface="Calibri" panose="020F0502020204030204" pitchFamily="34" charset="0"/>
                <a:ea typeface="Calibri" panose="020F0502020204030204" pitchFamily="34" charset="0"/>
              </a:rPr>
              <a:t> </a:t>
            </a:r>
          </a:p>
          <a:p>
            <a:pPr marL="342900" marR="0" lvl="0" indent="-342900">
              <a:spcBef>
                <a:spcPts val="0"/>
              </a:spcBef>
              <a:spcAft>
                <a:spcPts val="0"/>
              </a:spcAft>
              <a:buSzPts val="1800"/>
              <a:buFont typeface="Symbol" panose="05050102010706020507" pitchFamily="18" charset="2"/>
              <a:buChar char=""/>
              <a:tabLst>
                <a:tab pos="1089660" algn="l"/>
                <a:tab pos="1090295" algn="l"/>
              </a:tabLst>
            </a:pPr>
            <a:r>
              <a:rPr lang="en-US" sz="1800" dirty="0">
                <a:effectLst/>
                <a:latin typeface="Calibri" panose="020F0502020204030204" pitchFamily="34" charset="0"/>
                <a:ea typeface="Symbol" panose="05050102010706020507" pitchFamily="18" charset="2"/>
                <a:cs typeface="Symbol" panose="05050102010706020507" pitchFamily="18" charset="2"/>
              </a:rPr>
              <a:t>Understand</a:t>
            </a:r>
            <a:r>
              <a:rPr lang="en-US" sz="1800" spc="-4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the</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power</a:t>
            </a:r>
            <a:r>
              <a:rPr lang="en-US" sz="1800" spc="-1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of</a:t>
            </a:r>
            <a:r>
              <a:rPr lang="en-US" sz="1800" spc="-3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your</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personal</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emotional</a:t>
            </a:r>
            <a:r>
              <a:rPr lang="en-US" sz="1800" spc="-3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state</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on</a:t>
            </a:r>
            <a:r>
              <a:rPr lang="en-US" sz="1800" spc="-3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the</a:t>
            </a:r>
            <a:r>
              <a:rPr lang="en-US" sz="1800" spc="-20" dirty="0">
                <a:effectLst/>
                <a:latin typeface="Calibri" panose="020F0502020204030204" pitchFamily="34" charset="0"/>
                <a:ea typeface="Symbol" panose="05050102010706020507" pitchFamily="18" charset="2"/>
                <a:cs typeface="Symbol" panose="05050102010706020507" pitchFamily="18" charset="2"/>
              </a:rPr>
              <a:t> </a:t>
            </a:r>
            <a:r>
              <a:rPr lang="en-US" sz="1800" spc="-10" dirty="0">
                <a:effectLst/>
                <a:latin typeface="Calibri" panose="020F0502020204030204" pitchFamily="34" charset="0"/>
                <a:ea typeface="Symbol" panose="05050102010706020507" pitchFamily="18" charset="2"/>
                <a:cs typeface="Symbol" panose="05050102010706020507" pitchFamily="18" charset="2"/>
              </a:rPr>
              <a:t>resident.</a:t>
            </a:r>
            <a:endParaRPr lang="en-US" sz="1800" dirty="0">
              <a:effectLst/>
              <a:latin typeface="Calibri" panose="020F0502020204030204" pitchFamily="34" charset="0"/>
              <a:ea typeface="Symbol" panose="05050102010706020507" pitchFamily="18" charset="2"/>
              <a:cs typeface="Symbol" panose="05050102010706020507" pitchFamily="18" charset="2"/>
            </a:endParaRPr>
          </a:p>
          <a:p>
            <a:pPr marL="0" marR="0">
              <a:spcBef>
                <a:spcPts val="10"/>
              </a:spcBef>
              <a:spcAft>
                <a:spcPts val="0"/>
              </a:spcAft>
            </a:pPr>
            <a:r>
              <a:rPr lang="en-US" sz="1800" dirty="0">
                <a:effectLst/>
                <a:latin typeface="Calibri" panose="020F0502020204030204" pitchFamily="34" charset="0"/>
                <a:ea typeface="Calibri" panose="020F0502020204030204" pitchFamily="34" charset="0"/>
              </a:rPr>
              <a:t> </a:t>
            </a:r>
          </a:p>
          <a:p>
            <a:pPr marL="342900" marR="0" lvl="0" indent="-342900">
              <a:spcBef>
                <a:spcPts val="0"/>
              </a:spcBef>
              <a:spcAft>
                <a:spcPts val="0"/>
              </a:spcAft>
              <a:buSzPts val="1800"/>
              <a:buFont typeface="Symbol" panose="05050102010706020507" pitchFamily="18" charset="2"/>
              <a:buChar char=""/>
              <a:tabLst>
                <a:tab pos="1089660" algn="l"/>
                <a:tab pos="1090295" algn="l"/>
              </a:tabLst>
            </a:pPr>
            <a:r>
              <a:rPr lang="en-US" sz="1800" dirty="0">
                <a:effectLst/>
                <a:latin typeface="Calibri" panose="020F0502020204030204" pitchFamily="34" charset="0"/>
                <a:ea typeface="Symbol" panose="05050102010706020507" pitchFamily="18" charset="2"/>
                <a:cs typeface="Symbol" panose="05050102010706020507" pitchFamily="18" charset="2"/>
              </a:rPr>
              <a:t>Empathize,</a:t>
            </a:r>
            <a:r>
              <a:rPr lang="en-US" sz="1800" spc="-3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not</a:t>
            </a:r>
            <a:r>
              <a:rPr lang="en-US" sz="1800" spc="-35" dirty="0">
                <a:effectLst/>
                <a:latin typeface="Calibri" panose="020F0502020204030204" pitchFamily="34" charset="0"/>
                <a:ea typeface="Symbol" panose="05050102010706020507" pitchFamily="18" charset="2"/>
                <a:cs typeface="Symbol" panose="05050102010706020507" pitchFamily="18" charset="2"/>
              </a:rPr>
              <a:t> </a:t>
            </a:r>
            <a:r>
              <a:rPr lang="en-US" sz="1800" spc="-20" dirty="0">
                <a:effectLst/>
                <a:latin typeface="Calibri" panose="020F0502020204030204" pitchFamily="34" charset="0"/>
                <a:ea typeface="Symbol" panose="05050102010706020507" pitchFamily="18" charset="2"/>
                <a:cs typeface="Symbol" panose="05050102010706020507" pitchFamily="18" charset="2"/>
              </a:rPr>
              <a:t>pity.</a:t>
            </a:r>
            <a:endParaRPr lang="en-US" sz="1800" dirty="0">
              <a:effectLst/>
              <a:latin typeface="Calibri" panose="020F0502020204030204" pitchFamily="34" charset="0"/>
              <a:ea typeface="Symbol" panose="05050102010706020507" pitchFamily="18" charset="2"/>
              <a:cs typeface="Symbol" panose="05050102010706020507" pitchFamily="18" charset="2"/>
            </a:endParaRPr>
          </a:p>
          <a:p>
            <a:pPr marL="0" marR="0">
              <a:spcBef>
                <a:spcPts val="10"/>
              </a:spcBef>
              <a:spcAft>
                <a:spcPts val="0"/>
              </a:spcAft>
            </a:pPr>
            <a:r>
              <a:rPr lang="en-US" sz="1800" dirty="0">
                <a:effectLst/>
                <a:latin typeface="Calibri" panose="020F0502020204030204" pitchFamily="34" charset="0"/>
                <a:ea typeface="Calibri" panose="020F0502020204030204" pitchFamily="34" charset="0"/>
              </a:rPr>
              <a:t> </a:t>
            </a:r>
          </a:p>
          <a:p>
            <a:pPr marL="342900" marR="1117600" lvl="0" indent="-342900">
              <a:lnSpc>
                <a:spcPct val="145000"/>
              </a:lnSpc>
              <a:spcBef>
                <a:spcPts val="0"/>
              </a:spcBef>
              <a:spcAft>
                <a:spcPts val="0"/>
              </a:spcAft>
              <a:buSzPts val="1800"/>
              <a:buFont typeface="Symbol" panose="05050102010706020507" pitchFamily="18" charset="2"/>
              <a:buChar char=""/>
              <a:tabLst>
                <a:tab pos="1089660" algn="l"/>
                <a:tab pos="1090295" algn="l"/>
              </a:tabLst>
            </a:pPr>
            <a:r>
              <a:rPr lang="en-US" sz="1800" dirty="0">
                <a:effectLst/>
                <a:latin typeface="Calibri" panose="020F0502020204030204" pitchFamily="34" charset="0"/>
                <a:ea typeface="Symbol" panose="05050102010706020507" pitchFamily="18" charset="2"/>
                <a:cs typeface="Symbol" panose="05050102010706020507" pitchFamily="18" charset="2"/>
              </a:rPr>
              <a:t>Try</a:t>
            </a:r>
            <a:r>
              <a:rPr lang="en-US" sz="1800" spc="-5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to</a:t>
            </a:r>
            <a:r>
              <a:rPr lang="en-US" sz="1800" spc="-4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understand</a:t>
            </a:r>
            <a:r>
              <a:rPr lang="en-US" sz="1800" spc="-3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your</a:t>
            </a:r>
            <a:r>
              <a:rPr lang="en-US" sz="1800" spc="-4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friend’s</a:t>
            </a:r>
            <a:r>
              <a:rPr lang="en-US" sz="1800" spc="-5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situation</a:t>
            </a:r>
            <a:r>
              <a:rPr lang="en-US" sz="1800" spc="-4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and</a:t>
            </a:r>
            <a:r>
              <a:rPr lang="en-US" sz="1800" spc="-4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what</a:t>
            </a:r>
            <a:r>
              <a:rPr lang="en-US" sz="1800" spc="-4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they</a:t>
            </a:r>
            <a:r>
              <a:rPr lang="en-US" sz="1800" spc="-4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are</a:t>
            </a:r>
            <a:r>
              <a:rPr lang="en-US" sz="1800" spc="-4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feeling,</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recognizing</a:t>
            </a:r>
            <a:r>
              <a:rPr lang="en-US" sz="1800" spc="-3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that</a:t>
            </a:r>
            <a:r>
              <a:rPr lang="en-US" sz="1800" spc="-5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you</a:t>
            </a:r>
            <a:r>
              <a:rPr lang="en-US" sz="1800" spc="-4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cannot</a:t>
            </a:r>
            <a:r>
              <a:rPr lang="en-US" sz="1800" spc="-4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feel</a:t>
            </a:r>
            <a:r>
              <a:rPr lang="en-US" sz="1800" spc="-3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exactly as they do.</a:t>
            </a:r>
            <a:r>
              <a:rPr lang="en-US" sz="1800" spc="20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Your care and concern will help them cope.</a:t>
            </a:r>
          </a:p>
          <a:p>
            <a:pPr marL="742950" marR="0" lvl="1" indent="-285750">
              <a:spcBef>
                <a:spcPts val="500"/>
              </a:spcBef>
              <a:spcAft>
                <a:spcPts val="0"/>
              </a:spcAft>
              <a:buFont typeface="Symbol" panose="05050102010706020507" pitchFamily="18" charset="2"/>
              <a:buChar char=""/>
              <a:tabLst>
                <a:tab pos="1089660" algn="l"/>
                <a:tab pos="1090295" algn="l"/>
              </a:tabLst>
            </a:pPr>
            <a:endParaRPr lang="en-US" sz="1100" dirty="0">
              <a:effectLst/>
              <a:latin typeface="Calibri" panose="020F0502020204030204" pitchFamily="34" charset="0"/>
              <a:ea typeface="Symbol" panose="05050102010706020507" pitchFamily="18" charset="2"/>
              <a:cs typeface="Symbol" panose="05050102010706020507" pitchFamily="18" charset="2"/>
            </a:endParaRPr>
          </a:p>
        </p:txBody>
      </p:sp>
      <p:sp>
        <p:nvSpPr>
          <p:cNvPr id="4" name="Slide Number Placeholder 3"/>
          <p:cNvSpPr>
            <a:spLocks noGrp="1"/>
          </p:cNvSpPr>
          <p:nvPr>
            <p:ph type="sldNum" sz="quarter" idx="5"/>
          </p:nvPr>
        </p:nvSpPr>
        <p:spPr/>
        <p:txBody>
          <a:bodyPr/>
          <a:lstStyle/>
          <a:p>
            <a:fld id="{0ECF9F25-BC73-4819-980D-2133CF6B4704}" type="slidenum">
              <a:rPr lang="en-US" smtClean="0"/>
              <a:t>2</a:t>
            </a:fld>
            <a:endParaRPr lang="en-US"/>
          </a:p>
        </p:txBody>
      </p:sp>
    </p:spTree>
    <p:extLst>
      <p:ext uri="{BB962C8B-B14F-4D97-AF65-F5344CB8AC3E}">
        <p14:creationId xmlns:p14="http://schemas.microsoft.com/office/powerpoint/2010/main" val="3347425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dirty="0">
                <a:effectLst/>
                <a:latin typeface="Aptos" panose="020B0004020202020204" pitchFamily="34" charset="0"/>
                <a:ea typeface="Calibri" panose="020F0502020204030204" pitchFamily="34" charset="0"/>
                <a:cs typeface="Calibri" panose="020F0502020204030204" pitchFamily="34" charset="0"/>
              </a:rPr>
              <a:t>What some elderly people feel, but not all but some have one or two of the following, some have all and some have none.  There are 90-year-olds running marathons and there are 90 year olds running companies.  But the majority of those we are visiting are in care communities because one of the following ailments have made it unsafe for them to live independently. </a:t>
            </a:r>
          </a:p>
          <a:p>
            <a:pPr marL="0" marR="0">
              <a:spcBef>
                <a:spcPts val="0"/>
              </a:spcBef>
              <a:spcAft>
                <a:spcPts val="0"/>
              </a:spcAft>
            </a:pPr>
            <a:r>
              <a:rPr lang="en-US" sz="1800" dirty="0">
                <a:effectLst/>
                <a:latin typeface="Aptos" panose="020B0004020202020204" pitchFamily="34" charset="0"/>
                <a:ea typeface="Calibri" panose="020F0502020204030204" pitchFamily="34" charset="0"/>
                <a:cs typeface="Calibri" panose="020F0502020204030204" pitchFamily="34" charset="0"/>
              </a:rPr>
              <a:t> </a:t>
            </a:r>
          </a:p>
          <a:p>
            <a:pPr marL="0" marR="0">
              <a:spcBef>
                <a:spcPts val="0"/>
              </a:spcBef>
              <a:spcAft>
                <a:spcPts val="0"/>
              </a:spcAft>
            </a:pPr>
            <a:r>
              <a:rPr lang="en-US" sz="1800" dirty="0">
                <a:effectLst/>
                <a:latin typeface="Aptos" panose="020B0004020202020204" pitchFamily="34" charset="0"/>
                <a:ea typeface="Calibri" panose="020F0502020204030204" pitchFamily="34" charset="0"/>
                <a:cs typeface="Calibri" panose="020F0502020204030204" pitchFamily="34" charset="0"/>
              </a:rPr>
              <a:t>When we could meet in person I would run my volunteers through these drills to increase their sensitivity and awareness to some of the physical changes those they are visiting might have.  </a:t>
            </a:r>
          </a:p>
          <a:p>
            <a:pPr marL="0" marR="0">
              <a:spcBef>
                <a:spcPts val="0"/>
              </a:spcBef>
              <a:spcAft>
                <a:spcPts val="0"/>
              </a:spcAft>
            </a:pPr>
            <a:r>
              <a:rPr lang="en-US" sz="1800" dirty="0">
                <a:effectLst/>
                <a:latin typeface="Aptos" panose="020B0004020202020204" pitchFamily="34" charset="0"/>
                <a:ea typeface="Calibri" panose="020F0502020204030204" pitchFamily="34" charset="0"/>
                <a:cs typeface="Calibri" panose="020F0502020204030204" pitchFamily="34" charset="0"/>
              </a:rPr>
              <a:t> </a:t>
            </a:r>
          </a:p>
          <a:p>
            <a:pPr marL="0" marR="0">
              <a:spcBef>
                <a:spcPts val="0"/>
              </a:spcBef>
              <a:spcAft>
                <a:spcPts val="0"/>
              </a:spcAft>
            </a:pPr>
            <a:r>
              <a:rPr lang="en-US" sz="1800" dirty="0">
                <a:effectLst/>
                <a:latin typeface="Aptos" panose="020B0004020202020204" pitchFamily="34" charset="0"/>
                <a:ea typeface="Calibri" panose="020F0502020204030204" pitchFamily="34" charset="0"/>
                <a:cs typeface="Calibri" panose="020F0502020204030204" pitchFamily="34" charset="0"/>
              </a:rPr>
              <a:t>I would give each volunteer a different experience. At the beginning of the talk about Sensitivity and understanding what it can mean to be elderly… </a:t>
            </a:r>
          </a:p>
          <a:p>
            <a:pPr marL="0" marR="0">
              <a:spcBef>
                <a:spcPts val="0"/>
              </a:spcBef>
              <a:spcAft>
                <a:spcPts val="0"/>
              </a:spcAft>
            </a:pPr>
            <a:r>
              <a:rPr lang="en-US" sz="1800" dirty="0">
                <a:effectLst/>
                <a:latin typeface="Aptos" panose="020B0004020202020204" pitchFamily="34" charset="0"/>
                <a:ea typeface="Calibri" panose="020F0502020204030204" pitchFamily="34" charset="0"/>
                <a:cs typeface="Calibri" panose="020F0502020204030204" pitchFamily="34" charset="0"/>
              </a:rPr>
              <a:t> </a:t>
            </a:r>
          </a:p>
          <a:p>
            <a:pPr marL="0" marR="0">
              <a:spcBef>
                <a:spcPts val="0"/>
              </a:spcBef>
              <a:spcAft>
                <a:spcPts val="0"/>
              </a:spcAft>
            </a:pPr>
            <a:r>
              <a:rPr lang="en-US" sz="1800" b="1" dirty="0">
                <a:effectLst/>
                <a:latin typeface="Aptos" panose="020B0004020202020204" pitchFamily="34" charset="0"/>
                <a:ea typeface="Calibri" panose="020F0502020204030204" pitchFamily="34" charset="0"/>
                <a:cs typeface="Calibri" panose="020F0502020204030204" pitchFamily="34" charset="0"/>
              </a:rPr>
              <a:t>Sensitivity to Cold.</a:t>
            </a:r>
            <a:r>
              <a:rPr lang="en-US" sz="1800" dirty="0">
                <a:effectLst/>
                <a:latin typeface="Aptos" panose="020B0004020202020204" pitchFamily="34" charset="0"/>
                <a:ea typeface="Calibri" panose="020F0502020204030204" pitchFamily="34" charset="0"/>
                <a:cs typeface="Calibri" panose="020F0502020204030204" pitchFamily="34" charset="0"/>
              </a:rPr>
              <a:t> one volunteer to hold a frozen water bottle or a bag of ice   Simulates thermoregulation challenges of elders. </a:t>
            </a:r>
          </a:p>
          <a:p>
            <a:pPr marL="0" marR="0">
              <a:spcBef>
                <a:spcPts val="0"/>
              </a:spcBef>
              <a:spcAft>
                <a:spcPts val="0"/>
              </a:spcAft>
            </a:pPr>
            <a:r>
              <a:rPr lang="en-US" sz="1800" dirty="0">
                <a:effectLst/>
                <a:latin typeface="Aptos" panose="020B0004020202020204" pitchFamily="34" charset="0"/>
                <a:ea typeface="Calibri" panose="020F0502020204030204" pitchFamily="34" charset="0"/>
                <a:cs typeface="Calibri" panose="020F0502020204030204" pitchFamily="34" charset="0"/>
              </a:rPr>
              <a:t> </a:t>
            </a:r>
          </a:p>
          <a:p>
            <a:pPr marL="0" marR="0">
              <a:spcBef>
                <a:spcPts val="0"/>
              </a:spcBef>
              <a:spcAft>
                <a:spcPts val="0"/>
              </a:spcAft>
            </a:pPr>
            <a:r>
              <a:rPr lang="en-US" sz="1800" b="1" dirty="0">
                <a:effectLst/>
                <a:latin typeface="Aptos" panose="020B0004020202020204" pitchFamily="34" charset="0"/>
                <a:ea typeface="Calibri" panose="020F0502020204030204" pitchFamily="34" charset="0"/>
                <a:cs typeface="Calibri" panose="020F0502020204030204" pitchFamily="34" charset="0"/>
              </a:rPr>
              <a:t>Joint pain lack of padding:</a:t>
            </a:r>
            <a:r>
              <a:rPr lang="en-US" sz="1800" dirty="0">
                <a:effectLst/>
                <a:latin typeface="Aptos" panose="020B0004020202020204" pitchFamily="34" charset="0"/>
                <a:ea typeface="Calibri" panose="020F0502020204030204" pitchFamily="34" charset="0"/>
                <a:cs typeface="Calibri" panose="020F0502020204030204" pitchFamily="34" charset="0"/>
              </a:rPr>
              <a:t> One Volunteer would be asked to place a hardback book or board if we have one on their chair and sit on it.    This is to bring attention to simulate painful seating options that should be avoided.  </a:t>
            </a:r>
          </a:p>
          <a:p>
            <a:pPr marL="0" marR="0">
              <a:spcBef>
                <a:spcPts val="0"/>
              </a:spcBef>
              <a:spcAft>
                <a:spcPts val="0"/>
              </a:spcAft>
            </a:pPr>
            <a:r>
              <a:rPr lang="en-US" sz="1800" dirty="0">
                <a:effectLst/>
                <a:latin typeface="Aptos" panose="020B0004020202020204" pitchFamily="34" charset="0"/>
                <a:ea typeface="Calibri" panose="020F0502020204030204" pitchFamily="34" charset="0"/>
                <a:cs typeface="Calibri" panose="020F0502020204030204" pitchFamily="34" charset="0"/>
              </a:rPr>
              <a:t> </a:t>
            </a:r>
          </a:p>
          <a:p>
            <a:pPr marL="0" marR="0">
              <a:spcBef>
                <a:spcPts val="0"/>
              </a:spcBef>
              <a:spcAft>
                <a:spcPts val="0"/>
              </a:spcAft>
            </a:pPr>
            <a:r>
              <a:rPr lang="en-US" sz="1800" b="1" dirty="0">
                <a:effectLst/>
                <a:latin typeface="Aptos" panose="020B0004020202020204" pitchFamily="34" charset="0"/>
                <a:ea typeface="Calibri" panose="020F0502020204030204" pitchFamily="34" charset="0"/>
                <a:cs typeface="Calibri" panose="020F0502020204030204" pitchFamily="34" charset="0"/>
              </a:rPr>
              <a:t>Mobility/Pain </a:t>
            </a:r>
            <a:r>
              <a:rPr lang="en-US" sz="1800" dirty="0">
                <a:effectLst/>
                <a:latin typeface="Aptos" panose="020B0004020202020204" pitchFamily="34" charset="0"/>
                <a:ea typeface="Calibri" panose="020F0502020204030204" pitchFamily="34" charset="0"/>
                <a:cs typeface="Calibri" panose="020F0502020204030204" pitchFamily="34" charset="0"/>
              </a:rPr>
              <a:t>One volunteer or two will put 10 pebbles or unpropped popcorn it their shoes and stand for 10 minutes. This can simulate neuropathy and generally painful walking in some elders. </a:t>
            </a:r>
          </a:p>
          <a:p>
            <a:pPr marL="0" marR="0">
              <a:spcBef>
                <a:spcPts val="0"/>
              </a:spcBef>
              <a:spcAft>
                <a:spcPts val="0"/>
              </a:spcAft>
            </a:pPr>
            <a:r>
              <a:rPr lang="en-US" sz="1800" dirty="0">
                <a:effectLst/>
                <a:latin typeface="Aptos" panose="020B0004020202020204" pitchFamily="34" charset="0"/>
                <a:ea typeface="Calibri" panose="020F0502020204030204" pitchFamily="34" charset="0"/>
                <a:cs typeface="Calibri" panose="020F0502020204030204" pitchFamily="34" charset="0"/>
              </a:rPr>
              <a:t> </a:t>
            </a:r>
          </a:p>
          <a:p>
            <a:pPr marL="0" marR="0">
              <a:spcBef>
                <a:spcPts val="0"/>
              </a:spcBef>
              <a:spcAft>
                <a:spcPts val="0"/>
              </a:spcAft>
            </a:pPr>
            <a:r>
              <a:rPr lang="en-US" sz="1800" b="1" dirty="0">
                <a:effectLst/>
                <a:latin typeface="Aptos" panose="020B0004020202020204" pitchFamily="34" charset="0"/>
                <a:ea typeface="Calibri" panose="020F0502020204030204" pitchFamily="34" charset="0"/>
                <a:cs typeface="Calibri" panose="020F0502020204030204" pitchFamily="34" charset="0"/>
              </a:rPr>
              <a:t>Accessibility and wheel chair safety:</a:t>
            </a:r>
            <a:r>
              <a:rPr lang="en-US" sz="1800" dirty="0">
                <a:effectLst/>
                <a:latin typeface="Aptos" panose="020B0004020202020204" pitchFamily="34" charset="0"/>
                <a:ea typeface="Calibri" panose="020F0502020204030204" pitchFamily="34" charset="0"/>
                <a:cs typeface="Calibri" panose="020F0502020204030204" pitchFamily="34" charset="0"/>
              </a:rPr>
              <a:t> One Volunteer would sit in a borrowed wheelchair from the community and then navigate around the room… Another volunteer would be the driver/ pusher-  … simulating situational awareness and accessibility issues for  people in chairs. I would tell a story, a true story of one of our volunteers who was walking down the street pushing her senior’s wheelchair and the plastic handles came off in her hands and since they were on a slope she had to run to try to catch up with her senior careening down the sidewalk towards and intersection.   All ended well.   But we discuss caution on ramps and making sure wheel locks are properly engaged when your senior is seated. </a:t>
            </a:r>
          </a:p>
          <a:p>
            <a:pPr marL="0" marR="0">
              <a:spcBef>
                <a:spcPts val="0"/>
              </a:spcBef>
              <a:spcAft>
                <a:spcPts val="0"/>
              </a:spcAft>
            </a:pPr>
            <a:r>
              <a:rPr lang="en-US" sz="1800" dirty="0">
                <a:effectLst/>
                <a:latin typeface="Aptos" panose="020B0004020202020204" pitchFamily="34" charset="0"/>
                <a:ea typeface="Calibri" panose="020F0502020204030204" pitchFamily="34" charset="0"/>
                <a:cs typeface="Calibri" panose="020F0502020204030204" pitchFamily="34" charset="0"/>
              </a:rPr>
              <a:t> </a:t>
            </a:r>
          </a:p>
          <a:p>
            <a:pPr marL="0" marR="0">
              <a:spcBef>
                <a:spcPts val="0"/>
              </a:spcBef>
              <a:spcAft>
                <a:spcPts val="0"/>
              </a:spcAft>
            </a:pPr>
            <a:r>
              <a:rPr lang="en-US" sz="1800" b="1" dirty="0">
                <a:effectLst/>
                <a:latin typeface="Aptos" panose="020B0004020202020204" pitchFamily="34" charset="0"/>
                <a:ea typeface="Calibri" panose="020F0502020204030204" pitchFamily="34" charset="0"/>
                <a:cs typeface="Calibri" panose="020F0502020204030204" pitchFamily="34" charset="0"/>
              </a:rPr>
              <a:t>Loss of Dexterity</a:t>
            </a:r>
            <a:r>
              <a:rPr lang="en-US" sz="1800" dirty="0">
                <a:effectLst/>
                <a:latin typeface="Aptos" panose="020B0004020202020204" pitchFamily="34" charset="0"/>
                <a:ea typeface="Calibri" panose="020F0502020204030204" pitchFamily="34" charset="0"/>
                <a:cs typeface="Calibri" panose="020F0502020204030204" pitchFamily="34" charset="0"/>
              </a:rPr>
              <a:t> One or two volunteers would dawn Ski Gloves or oven mitts and try to put paper clips on paper. Simulation of arthritis and loss of dexterity of fingers in some elders. </a:t>
            </a:r>
          </a:p>
          <a:p>
            <a:pPr marL="0" marR="0">
              <a:spcBef>
                <a:spcPts val="0"/>
              </a:spcBef>
              <a:spcAft>
                <a:spcPts val="0"/>
              </a:spcAft>
            </a:pPr>
            <a:r>
              <a:rPr lang="en-US" sz="1800" dirty="0">
                <a:effectLst/>
                <a:latin typeface="Aptos" panose="020B0004020202020204" pitchFamily="34" charset="0"/>
                <a:ea typeface="Calibri" panose="020F0502020204030204" pitchFamily="34" charset="0"/>
                <a:cs typeface="Calibri" panose="020F0502020204030204" pitchFamily="34" charset="0"/>
              </a:rPr>
              <a:t> </a:t>
            </a:r>
          </a:p>
          <a:p>
            <a:pPr marL="0" marR="0">
              <a:spcBef>
                <a:spcPts val="0"/>
              </a:spcBef>
              <a:spcAft>
                <a:spcPts val="0"/>
              </a:spcAft>
            </a:pPr>
            <a:r>
              <a:rPr lang="en-US" sz="1800" b="1" dirty="0">
                <a:effectLst/>
                <a:latin typeface="Aptos" panose="020B0004020202020204" pitchFamily="34" charset="0"/>
                <a:ea typeface="Calibri" panose="020F0502020204030204" pitchFamily="34" charset="0"/>
                <a:cs typeface="Calibri" panose="020F0502020204030204" pitchFamily="34" charset="0"/>
              </a:rPr>
              <a:t>Vision Loss:</a:t>
            </a:r>
            <a:r>
              <a:rPr lang="en-US" sz="1800" dirty="0">
                <a:effectLst/>
                <a:latin typeface="Aptos" panose="020B0004020202020204" pitchFamily="34" charset="0"/>
                <a:ea typeface="Calibri" panose="020F0502020204030204" pitchFamily="34" charset="0"/>
                <a:cs typeface="Calibri" panose="020F0502020204030204" pitchFamily="34" charset="0"/>
              </a:rPr>
              <a:t> Volunteers would  put on Dollar store glasses with Vaseline on the lenses and try to read.  Simulating vision loss. </a:t>
            </a:r>
          </a:p>
          <a:p>
            <a:pPr marL="0" marR="0">
              <a:spcBef>
                <a:spcPts val="0"/>
              </a:spcBef>
              <a:spcAft>
                <a:spcPts val="0"/>
              </a:spcAft>
            </a:pPr>
            <a:r>
              <a:rPr lang="en-US" sz="1800" dirty="0">
                <a:effectLst/>
                <a:latin typeface="Aptos" panose="020B0004020202020204" pitchFamily="34" charset="0"/>
                <a:ea typeface="Calibri" panose="020F0502020204030204" pitchFamily="34" charset="0"/>
                <a:cs typeface="Calibri" panose="020F0502020204030204" pitchFamily="34" charset="0"/>
              </a:rPr>
              <a:t> </a:t>
            </a:r>
          </a:p>
          <a:p>
            <a:pPr marL="0" marR="0">
              <a:spcBef>
                <a:spcPts val="0"/>
              </a:spcBef>
              <a:spcAft>
                <a:spcPts val="0"/>
              </a:spcAft>
            </a:pPr>
            <a:r>
              <a:rPr lang="en-US" sz="1800" b="1" dirty="0">
                <a:effectLst/>
                <a:latin typeface="Aptos" panose="020B0004020202020204" pitchFamily="34" charset="0"/>
                <a:ea typeface="Calibri" panose="020F0502020204030204" pitchFamily="34" charset="0"/>
                <a:cs typeface="Calibri" panose="020F0502020204030204" pitchFamily="34" charset="0"/>
              </a:rPr>
              <a:t>Cognitive Decline</a:t>
            </a:r>
            <a:r>
              <a:rPr lang="en-US" sz="1800" dirty="0">
                <a:effectLst/>
                <a:latin typeface="Aptos" panose="020B0004020202020204" pitchFamily="34" charset="0"/>
                <a:ea typeface="Calibri" panose="020F0502020204030204" pitchFamily="34" charset="0"/>
                <a:cs typeface="Calibri" panose="020F0502020204030204" pitchFamily="34" charset="0"/>
              </a:rPr>
              <a:t>: One bilingual volunteer would write a phrase on a piece of paper and share with another that does not speak the language and ask them to read it and what it means.   This is to simulate a person with cognitive decline . They can see the words sometimes but can’t understand. </a:t>
            </a:r>
          </a:p>
          <a:p>
            <a:pPr marL="0" marR="0">
              <a:spcBef>
                <a:spcPts val="0"/>
              </a:spcBef>
              <a:spcAft>
                <a:spcPts val="0"/>
              </a:spcAft>
            </a:pPr>
            <a:r>
              <a:rPr lang="en-US" sz="1800" dirty="0">
                <a:effectLst/>
                <a:latin typeface="Aptos" panose="020B0004020202020204" pitchFamily="34" charset="0"/>
                <a:ea typeface="Calibri" panose="020F0502020204030204" pitchFamily="34" charset="0"/>
                <a:cs typeface="Calibri" panose="020F0502020204030204" pitchFamily="34" charset="0"/>
              </a:rPr>
              <a:t> </a:t>
            </a:r>
          </a:p>
          <a:p>
            <a:pPr marL="0" marR="0">
              <a:spcBef>
                <a:spcPts val="0"/>
              </a:spcBef>
              <a:spcAft>
                <a:spcPts val="0"/>
              </a:spcAft>
            </a:pPr>
            <a:r>
              <a:rPr lang="en-US" sz="1800" b="1" dirty="0">
                <a:effectLst/>
                <a:latin typeface="Aptos" panose="020B0004020202020204" pitchFamily="34" charset="0"/>
                <a:ea typeface="Calibri" panose="020F0502020204030204" pitchFamily="34" charset="0"/>
                <a:cs typeface="Calibri" panose="020F0502020204030204" pitchFamily="34" charset="0"/>
              </a:rPr>
              <a:t>Hearing </a:t>
            </a:r>
            <a:r>
              <a:rPr lang="en-US" sz="1800" dirty="0">
                <a:effectLst/>
                <a:latin typeface="Aptos" panose="020B0004020202020204" pitchFamily="34" charset="0"/>
                <a:ea typeface="Calibri" panose="020F0502020204030204" pitchFamily="34" charset="0"/>
                <a:cs typeface="Calibri" panose="020F0502020204030204" pitchFamily="34" charset="0"/>
              </a:rPr>
              <a:t>One volunteer would wear earmuffs or ear plugs – simulation of hearing loss. Also, I would mention that when you speak to your senior you should do so in a lower octave if you, like me, have a higher voice. Hearing loss to high pitches is common in elders. </a:t>
            </a:r>
          </a:p>
          <a:p>
            <a:pPr marL="0" marR="0">
              <a:spcBef>
                <a:spcPts val="0"/>
              </a:spcBef>
              <a:spcAft>
                <a:spcPts val="0"/>
              </a:spcAft>
            </a:pPr>
            <a:r>
              <a:rPr lang="en-US" sz="1800" b="1" dirty="0">
                <a:effectLst/>
                <a:latin typeface="Aptos" panose="020B0004020202020204" pitchFamily="34" charset="0"/>
                <a:ea typeface="Calibri" panose="020F0502020204030204" pitchFamily="34" charset="0"/>
                <a:cs typeface="Calibri" panose="020F0502020204030204" pitchFamily="34" charset="0"/>
              </a:rPr>
              <a:t> </a:t>
            </a:r>
            <a:endParaRPr lang="en-US" sz="1800" dirty="0">
              <a:effectLst/>
              <a:latin typeface="Aptos" panose="020B000402020202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1800" b="1" dirty="0">
                <a:effectLst/>
                <a:latin typeface="Aptos" panose="020B0004020202020204" pitchFamily="34" charset="0"/>
                <a:ea typeface="Calibri" panose="020F0502020204030204" pitchFamily="34" charset="0"/>
                <a:cs typeface="Calibri" panose="020F0502020204030204" pitchFamily="34" charset="0"/>
              </a:rPr>
              <a:t>Speaking</a:t>
            </a:r>
            <a:r>
              <a:rPr lang="en-US" sz="1800" dirty="0">
                <a:effectLst/>
                <a:latin typeface="Aptos" panose="020B0004020202020204" pitchFamily="34" charset="0"/>
                <a:ea typeface="Calibri" panose="020F0502020204030204" pitchFamily="34" charset="0"/>
                <a:cs typeface="Calibri" panose="020F0502020204030204" pitchFamily="34" charset="0"/>
              </a:rPr>
              <a:t> ** Also, when speaking with your senior speak clearly, slowly, but not in a condescending way.  It is ok to ask your senior if they can hear you well enough and adjust from there.  </a:t>
            </a:r>
          </a:p>
          <a:p>
            <a:pPr marL="0" marR="0">
              <a:spcBef>
                <a:spcPts val="0"/>
              </a:spcBef>
              <a:spcAft>
                <a:spcPts val="0"/>
              </a:spcAft>
            </a:pPr>
            <a:r>
              <a:rPr lang="en-US" sz="1800" dirty="0">
                <a:effectLst/>
                <a:latin typeface="Aptos" panose="020B0004020202020204" pitchFamily="34" charset="0"/>
                <a:ea typeface="Calibri" panose="020F0502020204030204" pitchFamily="34" charset="0"/>
                <a:cs typeface="Calibri" panose="020F0502020204030204" pitchFamily="34" charset="0"/>
              </a:rPr>
              <a:t> </a:t>
            </a:r>
          </a:p>
          <a:p>
            <a:pPr marL="0" marR="0">
              <a:spcBef>
                <a:spcPts val="0"/>
              </a:spcBef>
              <a:spcAft>
                <a:spcPts val="0"/>
              </a:spcAft>
            </a:pPr>
            <a:r>
              <a:rPr lang="en-US" sz="1800" dirty="0">
                <a:effectLst/>
                <a:latin typeface="Aptos" panose="020B0004020202020204" pitchFamily="34" charset="0"/>
                <a:ea typeface="Calibri" panose="020F0502020204030204" pitchFamily="34" charset="0"/>
                <a:cs typeface="Calibri" panose="020F0502020204030204" pitchFamily="34" charset="0"/>
              </a:rPr>
              <a:t>**Do not stand over your senior when they are seated and talk down to them.. pull up a chair or get down on their level.  When speaking with your friend you should always be talking to them, heart to heart, not down to them.  This gives them the respect they deserve. </a:t>
            </a:r>
          </a:p>
          <a:p>
            <a:pPr marL="0" marR="0">
              <a:spcBef>
                <a:spcPts val="0"/>
              </a:spcBef>
              <a:spcAft>
                <a:spcPts val="0"/>
              </a:spcAft>
            </a:pPr>
            <a:r>
              <a:rPr lang="en-US" sz="1800" dirty="0">
                <a:effectLst/>
                <a:latin typeface="Aptos" panose="020B0004020202020204" pitchFamily="34" charset="0"/>
                <a:ea typeface="Calibri" panose="020F0502020204030204" pitchFamily="34" charset="0"/>
                <a:cs typeface="Calibri" panose="020F0502020204030204" pitchFamily="34" charset="0"/>
              </a:rPr>
              <a:t> </a:t>
            </a:r>
          </a:p>
          <a:p>
            <a:pPr marL="0" marR="0">
              <a:spcBef>
                <a:spcPts val="0"/>
              </a:spcBef>
              <a:spcAft>
                <a:spcPts val="0"/>
              </a:spcAft>
            </a:pPr>
            <a:r>
              <a:rPr lang="en-US" sz="1800" dirty="0">
                <a:effectLst/>
                <a:latin typeface="Aptos" panose="020B0004020202020204" pitchFamily="34" charset="0"/>
                <a:ea typeface="Calibri" panose="020F0502020204030204" pitchFamily="34" charset="0"/>
                <a:cs typeface="Calibri" panose="020F0502020204030204" pitchFamily="34" charset="0"/>
              </a:rPr>
              <a:t>To make an example of this I would stand over a seated volunteer and hover in their personal space.  </a:t>
            </a:r>
          </a:p>
          <a:p>
            <a:pPr marL="0" marR="0">
              <a:spcBef>
                <a:spcPts val="0"/>
              </a:spcBef>
              <a:spcAft>
                <a:spcPts val="0"/>
              </a:spcAft>
            </a:pPr>
            <a:r>
              <a:rPr lang="en-US" sz="1800" dirty="0">
                <a:effectLst/>
                <a:latin typeface="Aptos" panose="020B0004020202020204" pitchFamily="34" charset="0"/>
                <a:ea typeface="Calibri" panose="020F0502020204030204" pitchFamily="34" charset="0"/>
                <a:cs typeface="Calibri" panose="020F0502020204030204" pitchFamily="34" charset="0"/>
              </a:rPr>
              <a:t> </a:t>
            </a:r>
          </a:p>
          <a:p>
            <a:pPr marL="0" marR="0">
              <a:spcBef>
                <a:spcPts val="0"/>
              </a:spcBef>
              <a:spcAft>
                <a:spcPts val="0"/>
              </a:spcAft>
            </a:pPr>
            <a:r>
              <a:rPr lang="en-US" sz="1800" b="1" dirty="0">
                <a:effectLst/>
                <a:latin typeface="Aptos" panose="020B0004020202020204" pitchFamily="34" charset="0"/>
                <a:ea typeface="Calibri" panose="020F0502020204030204" pitchFamily="34" charset="0"/>
                <a:cs typeface="Calibri" panose="020F0502020204030204" pitchFamily="34" charset="0"/>
              </a:rPr>
              <a:t>Hand shakes….</a:t>
            </a:r>
            <a:r>
              <a:rPr lang="en-US" sz="1800" dirty="0">
                <a:effectLst/>
                <a:latin typeface="Aptos" panose="020B0004020202020204" pitchFamily="34" charset="0"/>
                <a:ea typeface="Calibri" panose="020F0502020204030204" pitchFamily="34" charset="0"/>
                <a:cs typeface="Calibri" panose="020F0502020204030204" pitchFamily="34" charset="0"/>
              </a:rPr>
              <a:t> I would go around the room and ask volunteers to shake my hand…   Showing them how to properly shake a senior’s hand… Meeting pressure and not squeezing their hands to avoid injury. </a:t>
            </a:r>
          </a:p>
        </p:txBody>
      </p:sp>
      <p:sp>
        <p:nvSpPr>
          <p:cNvPr id="4" name="Slide Number Placeholder 3"/>
          <p:cNvSpPr>
            <a:spLocks noGrp="1"/>
          </p:cNvSpPr>
          <p:nvPr>
            <p:ph type="sldNum" sz="quarter" idx="5"/>
          </p:nvPr>
        </p:nvSpPr>
        <p:spPr/>
        <p:txBody>
          <a:bodyPr/>
          <a:lstStyle/>
          <a:p>
            <a:fld id="{0ECF9F25-BC73-4819-980D-2133CF6B4704}" type="slidenum">
              <a:rPr lang="en-US" smtClean="0"/>
              <a:t>3</a:t>
            </a:fld>
            <a:endParaRPr lang="en-US"/>
          </a:p>
        </p:txBody>
      </p:sp>
    </p:spTree>
    <p:extLst>
      <p:ext uri="{BB962C8B-B14F-4D97-AF65-F5344CB8AC3E}">
        <p14:creationId xmlns:p14="http://schemas.microsoft.com/office/powerpoint/2010/main" val="3721935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1482090" lvl="0" indent="-342900">
              <a:lnSpc>
                <a:spcPct val="97000"/>
              </a:lnSpc>
              <a:spcBef>
                <a:spcPts val="535"/>
              </a:spcBef>
              <a:spcAft>
                <a:spcPts val="0"/>
              </a:spcAft>
              <a:buSzPts val="1800"/>
              <a:buFont typeface="Symbol" panose="05050102010706020507" pitchFamily="18" charset="2"/>
              <a:buChar char=""/>
              <a:tabLst>
                <a:tab pos="1142365" algn="l"/>
                <a:tab pos="1143000" algn="l"/>
              </a:tabLst>
            </a:pPr>
            <a:endParaRPr lang="en-US" sz="1800" dirty="0">
              <a:effectLst/>
              <a:latin typeface="Calibri" panose="020F0502020204030204" pitchFamily="34" charset="0"/>
              <a:ea typeface="Symbol" panose="05050102010706020507" pitchFamily="18" charset="2"/>
              <a:cs typeface="Symbol" panose="05050102010706020507" pitchFamily="18" charset="2"/>
            </a:endParaRPr>
          </a:p>
          <a:p>
            <a:pPr marL="342900" marR="1482090" lvl="0" indent="-342900">
              <a:lnSpc>
                <a:spcPct val="97000"/>
              </a:lnSpc>
              <a:spcBef>
                <a:spcPts val="535"/>
              </a:spcBef>
              <a:spcAft>
                <a:spcPts val="0"/>
              </a:spcAft>
              <a:buSzPts val="1800"/>
              <a:buFont typeface="Symbol" panose="05050102010706020507" pitchFamily="18" charset="2"/>
              <a:buChar char=""/>
              <a:tabLst>
                <a:tab pos="1142365" algn="l"/>
                <a:tab pos="1143000" algn="l"/>
              </a:tabLst>
            </a:pPr>
            <a:r>
              <a:rPr lang="en-US" sz="1800" dirty="0">
                <a:effectLst/>
                <a:latin typeface="Calibri" panose="020F0502020204030204" pitchFamily="34" charset="0"/>
                <a:ea typeface="Symbol" panose="05050102010706020507" pitchFamily="18" charset="2"/>
                <a:cs typeface="Symbol" panose="05050102010706020507" pitchFamily="18" charset="2"/>
              </a:rPr>
              <a:t>Often</a:t>
            </a:r>
            <a:r>
              <a:rPr lang="en-US" sz="1800" spc="-2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lapses</a:t>
            </a:r>
            <a:r>
              <a:rPr lang="en-US" sz="1800" spc="-1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of</a:t>
            </a:r>
            <a:r>
              <a:rPr lang="en-US" sz="1800" spc="-1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memory</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and</a:t>
            </a:r>
            <a:r>
              <a:rPr lang="en-US" sz="1800" spc="-1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time</a:t>
            </a:r>
            <a:r>
              <a:rPr lang="en-US" sz="1800" spc="-2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between visits</a:t>
            </a:r>
            <a:r>
              <a:rPr lang="en-US" sz="1800" spc="-3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make</a:t>
            </a:r>
            <a:r>
              <a:rPr lang="en-US" sz="1800" spc="-1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it</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difficult</a:t>
            </a:r>
            <a:r>
              <a:rPr lang="en-US" sz="1800" spc="-2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to</a:t>
            </a:r>
            <a:r>
              <a:rPr lang="en-US" sz="1800" spc="-1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recall</a:t>
            </a:r>
            <a:r>
              <a:rPr lang="en-US" sz="1800" spc="-1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your</a:t>
            </a:r>
            <a:r>
              <a:rPr lang="en-US" sz="1800" spc="-2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name.</a:t>
            </a:r>
            <a:r>
              <a:rPr lang="en-US" sz="1800" spc="20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If</a:t>
            </a:r>
            <a:r>
              <a:rPr lang="en-US" sz="1800" spc="-2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this</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is</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the</a:t>
            </a:r>
            <a:r>
              <a:rPr lang="en-US" sz="1800" spc="-1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case, introduce yourself each time you visit.</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 </a:t>
            </a:r>
          </a:p>
          <a:p>
            <a:pPr marL="342900" marR="1299845" lvl="0" indent="-342900">
              <a:lnSpc>
                <a:spcPct val="97000"/>
              </a:lnSpc>
              <a:spcBef>
                <a:spcPts val="0"/>
              </a:spcBef>
              <a:spcAft>
                <a:spcPts val="0"/>
              </a:spcAft>
              <a:buSzPts val="1800"/>
              <a:buFont typeface="Symbol" panose="05050102010706020507" pitchFamily="18" charset="2"/>
              <a:buChar char=""/>
              <a:tabLst>
                <a:tab pos="1089660" algn="l"/>
                <a:tab pos="1090295" algn="l"/>
              </a:tabLst>
            </a:pPr>
            <a:endParaRPr lang="en-US" sz="1800" dirty="0">
              <a:effectLst/>
              <a:latin typeface="Calibri" panose="020F0502020204030204" pitchFamily="34" charset="0"/>
              <a:ea typeface="Symbol" panose="05050102010706020507" pitchFamily="18" charset="2"/>
              <a:cs typeface="Symbol" panose="05050102010706020507" pitchFamily="18" charset="2"/>
            </a:endParaRPr>
          </a:p>
          <a:p>
            <a:pPr marL="342900" marR="1299845" lvl="0" indent="-342900">
              <a:lnSpc>
                <a:spcPct val="97000"/>
              </a:lnSpc>
              <a:spcBef>
                <a:spcPts val="0"/>
              </a:spcBef>
              <a:spcAft>
                <a:spcPts val="0"/>
              </a:spcAft>
              <a:buSzPts val="1800"/>
              <a:buFont typeface="Symbol" panose="05050102010706020507" pitchFamily="18" charset="2"/>
              <a:buChar char=""/>
              <a:tabLst>
                <a:tab pos="1089660" algn="l"/>
                <a:tab pos="1090295" algn="l"/>
              </a:tabLst>
            </a:pPr>
            <a:r>
              <a:rPr lang="en-US" sz="1800" dirty="0">
                <a:effectLst/>
                <a:latin typeface="Calibri" panose="020F0502020204030204" pitchFamily="34" charset="0"/>
                <a:ea typeface="Symbol" panose="05050102010706020507" pitchFamily="18" charset="2"/>
                <a:cs typeface="Symbol" panose="05050102010706020507" pitchFamily="18" charset="2"/>
              </a:rPr>
              <a:t>Greet</a:t>
            </a:r>
            <a:r>
              <a:rPr lang="en-US" sz="1800" spc="-2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your</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friend</a:t>
            </a:r>
            <a:r>
              <a:rPr lang="en-US" sz="1800" spc="-3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with</a:t>
            </a:r>
            <a:r>
              <a:rPr lang="en-US" sz="1800" spc="-3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a</a:t>
            </a:r>
            <a:r>
              <a:rPr lang="en-US" sz="1800" spc="-3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handshake</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yet</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do</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so</a:t>
            </a:r>
            <a:r>
              <a:rPr lang="en-US" sz="1800" spc="-3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yet</a:t>
            </a:r>
            <a:r>
              <a:rPr lang="en-US" sz="1800" spc="-3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gently.</a:t>
            </a:r>
            <a:r>
              <a:rPr lang="en-US" sz="1800" spc="20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Grabbing</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or</a:t>
            </a:r>
            <a:r>
              <a:rPr lang="en-US" sz="1800" spc="-3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squeezing</a:t>
            </a:r>
            <a:r>
              <a:rPr lang="en-US" sz="1800" spc="-1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too</a:t>
            </a:r>
            <a:r>
              <a:rPr lang="en-US" sz="1800" spc="-3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tightly</a:t>
            </a:r>
            <a:r>
              <a:rPr lang="en-US" sz="1800" spc="-3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can</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be</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painful for arthritis sufferers or those who have crippled hands. A good rule of thumb is to meet but not exceed their grip pressure.</a:t>
            </a:r>
          </a:p>
          <a:p>
            <a:pPr marL="0" marR="0">
              <a:spcBef>
                <a:spcPts val="35"/>
              </a:spcBef>
              <a:spcAft>
                <a:spcPts val="0"/>
              </a:spcAft>
            </a:pPr>
            <a:r>
              <a:rPr lang="en-US" sz="1800" dirty="0">
                <a:effectLst/>
                <a:latin typeface="Calibri" panose="020F0502020204030204" pitchFamily="34" charset="0"/>
                <a:ea typeface="Calibri" panose="020F0502020204030204" pitchFamily="34" charset="0"/>
              </a:rPr>
              <a:t> </a:t>
            </a:r>
          </a:p>
          <a:p>
            <a:pPr marL="342900" marR="0" lvl="0" indent="-342900">
              <a:spcBef>
                <a:spcPts val="5"/>
              </a:spcBef>
              <a:spcAft>
                <a:spcPts val="0"/>
              </a:spcAft>
              <a:buSzPts val="1800"/>
              <a:buFont typeface="Symbol" panose="05050102010706020507" pitchFamily="18" charset="2"/>
              <a:buChar char=""/>
              <a:tabLst>
                <a:tab pos="1089660" algn="l"/>
                <a:tab pos="1090295" algn="l"/>
              </a:tabLst>
            </a:pPr>
            <a:r>
              <a:rPr lang="en-US" sz="1800" dirty="0">
                <a:effectLst/>
                <a:latin typeface="Calibri" panose="020F0502020204030204" pitchFamily="34" charset="0"/>
                <a:ea typeface="Symbol" panose="05050102010706020507" pitchFamily="18" charset="2"/>
                <a:cs typeface="Symbol" panose="05050102010706020507" pitchFamily="18" charset="2"/>
              </a:rPr>
              <a:t>Observe</a:t>
            </a:r>
            <a:r>
              <a:rPr lang="en-US" sz="1800" spc="-2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and</a:t>
            </a:r>
            <a:r>
              <a:rPr lang="en-US" sz="1800" spc="-2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comment</a:t>
            </a:r>
            <a:r>
              <a:rPr lang="en-US" sz="1800" spc="-1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upon</a:t>
            </a:r>
            <a:r>
              <a:rPr lang="en-US" sz="1800" spc="-1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changes</a:t>
            </a:r>
            <a:r>
              <a:rPr lang="en-US" sz="1800" spc="-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in</a:t>
            </a:r>
            <a:r>
              <a:rPr lang="en-US" sz="1800" spc="-2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the</a:t>
            </a:r>
            <a:r>
              <a:rPr lang="en-US" sz="1800" spc="-1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surroundings.</a:t>
            </a:r>
            <a:r>
              <a:rPr lang="en-US" sz="1800" spc="36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Give</a:t>
            </a:r>
            <a:r>
              <a:rPr lang="en-US" sz="1800" spc="-1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genuine</a:t>
            </a:r>
            <a:r>
              <a:rPr lang="en-US" sz="1800" spc="-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compliments</a:t>
            </a:r>
            <a:r>
              <a:rPr lang="en-US" sz="1800" spc="-1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whenever</a:t>
            </a:r>
            <a:r>
              <a:rPr lang="en-US" sz="1800" spc="5" dirty="0">
                <a:effectLst/>
                <a:latin typeface="Calibri" panose="020F0502020204030204" pitchFamily="34" charset="0"/>
                <a:ea typeface="Symbol" panose="05050102010706020507" pitchFamily="18" charset="2"/>
                <a:cs typeface="Symbol" panose="05050102010706020507" pitchFamily="18" charset="2"/>
              </a:rPr>
              <a:t> </a:t>
            </a:r>
            <a:r>
              <a:rPr lang="en-US" sz="1800" spc="-10" dirty="0">
                <a:effectLst/>
                <a:latin typeface="Calibri" panose="020F0502020204030204" pitchFamily="34" charset="0"/>
                <a:ea typeface="Symbol" panose="05050102010706020507" pitchFamily="18" charset="2"/>
                <a:cs typeface="Symbol" panose="05050102010706020507" pitchFamily="18" charset="2"/>
              </a:rPr>
              <a:t>possible.</a:t>
            </a:r>
            <a:endParaRPr lang="en-US" sz="1800" dirty="0">
              <a:effectLst/>
              <a:latin typeface="Calibri" panose="020F0502020204030204" pitchFamily="34" charset="0"/>
              <a:ea typeface="Symbol" panose="05050102010706020507" pitchFamily="18" charset="2"/>
              <a:cs typeface="Symbol" panose="05050102010706020507" pitchFamily="18" charset="2"/>
            </a:endParaRPr>
          </a:p>
          <a:p>
            <a:pPr marL="0" marR="0">
              <a:spcBef>
                <a:spcPts val="45"/>
              </a:spcBef>
              <a:spcAft>
                <a:spcPts val="0"/>
              </a:spcAft>
            </a:pPr>
            <a:r>
              <a:rPr lang="en-US" sz="1800" dirty="0">
                <a:effectLst/>
                <a:latin typeface="Calibri" panose="020F0502020204030204" pitchFamily="34" charset="0"/>
                <a:ea typeface="Calibri" panose="020F0502020204030204" pitchFamily="34" charset="0"/>
              </a:rPr>
              <a:t> </a:t>
            </a:r>
          </a:p>
          <a:p>
            <a:pPr marL="342900" marR="1380490" lvl="0" indent="-342900">
              <a:lnSpc>
                <a:spcPct val="97000"/>
              </a:lnSpc>
              <a:spcBef>
                <a:spcPts val="0"/>
              </a:spcBef>
              <a:spcAft>
                <a:spcPts val="0"/>
              </a:spcAft>
              <a:buSzPts val="1800"/>
              <a:buFont typeface="Symbol" panose="05050102010706020507" pitchFamily="18" charset="2"/>
              <a:buChar char=""/>
              <a:tabLst>
                <a:tab pos="1089660" algn="l"/>
                <a:tab pos="1090295" algn="l"/>
              </a:tabLst>
            </a:pPr>
            <a:r>
              <a:rPr lang="en-US" sz="1800" dirty="0">
                <a:effectLst/>
                <a:latin typeface="Calibri" panose="020F0502020204030204" pitchFamily="34" charset="0"/>
                <a:ea typeface="Symbol" panose="05050102010706020507" pitchFamily="18" charset="2"/>
                <a:cs typeface="Symbol" panose="05050102010706020507" pitchFamily="18" charset="2"/>
              </a:rPr>
              <a:t>If</a:t>
            </a:r>
            <a:r>
              <a:rPr lang="en-US" sz="1800" spc="-3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you</a:t>
            </a:r>
            <a:r>
              <a:rPr lang="en-US" sz="1800" spc="-2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like,</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remember</a:t>
            </a:r>
            <a:r>
              <a:rPr lang="en-US" sz="1800" spc="-2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anniversaries,</a:t>
            </a:r>
            <a:r>
              <a:rPr lang="en-US" sz="1800" spc="-3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birthdays,</a:t>
            </a:r>
            <a:r>
              <a:rPr lang="en-US" sz="1800" spc="-3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and</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holidays</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with</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cards.</a:t>
            </a:r>
            <a:r>
              <a:rPr lang="en-US" sz="1800" spc="20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An</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occasional</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note</a:t>
            </a:r>
            <a:r>
              <a:rPr lang="en-US" sz="1800" spc="-2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of</a:t>
            </a:r>
            <a:r>
              <a:rPr lang="en-US" sz="1800" spc="-3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friendship brings much joy.</a:t>
            </a:r>
            <a:r>
              <a:rPr lang="en-US" sz="1800" spc="20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When you travel send postcards and cheerful notes.</a:t>
            </a:r>
          </a:p>
        </p:txBody>
      </p:sp>
      <p:sp>
        <p:nvSpPr>
          <p:cNvPr id="4" name="Slide Number Placeholder 3"/>
          <p:cNvSpPr>
            <a:spLocks noGrp="1"/>
          </p:cNvSpPr>
          <p:nvPr>
            <p:ph type="sldNum" sz="quarter" idx="5"/>
          </p:nvPr>
        </p:nvSpPr>
        <p:spPr/>
        <p:txBody>
          <a:bodyPr/>
          <a:lstStyle/>
          <a:p>
            <a:fld id="{0ECF9F25-BC73-4819-980D-2133CF6B4704}" type="slidenum">
              <a:rPr lang="en-US" smtClean="0"/>
              <a:t>4</a:t>
            </a:fld>
            <a:endParaRPr lang="en-US"/>
          </a:p>
        </p:txBody>
      </p:sp>
    </p:spTree>
    <p:extLst>
      <p:ext uri="{BB962C8B-B14F-4D97-AF65-F5344CB8AC3E}">
        <p14:creationId xmlns:p14="http://schemas.microsoft.com/office/powerpoint/2010/main" val="2505213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spcBef>
                <a:spcPts val="500"/>
              </a:spcBef>
              <a:spcAft>
                <a:spcPts val="0"/>
              </a:spcAft>
              <a:buSzPts val="1800"/>
              <a:buFont typeface="Symbol" panose="05050102010706020507" pitchFamily="18" charset="2"/>
              <a:buChar char=""/>
              <a:tabLst>
                <a:tab pos="1089660" algn="l"/>
                <a:tab pos="1090295" algn="l"/>
              </a:tabLst>
            </a:pPr>
            <a:r>
              <a:rPr lang="en-US" sz="1800" dirty="0">
                <a:effectLst/>
                <a:latin typeface="Calibri" panose="020F0502020204030204" pitchFamily="34" charset="0"/>
                <a:ea typeface="Symbol" panose="05050102010706020507" pitchFamily="18" charset="2"/>
                <a:cs typeface="Symbol" panose="05050102010706020507" pitchFamily="18" charset="2"/>
              </a:rPr>
              <a:t>Understand</a:t>
            </a:r>
            <a:r>
              <a:rPr lang="en-US" sz="1800" spc="-4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the</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power</a:t>
            </a:r>
            <a:r>
              <a:rPr lang="en-US" sz="1800" spc="-1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of</a:t>
            </a:r>
            <a:r>
              <a:rPr lang="en-US" sz="1800" spc="-3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your</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personal</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emotional</a:t>
            </a:r>
            <a:r>
              <a:rPr lang="en-US" sz="1800" spc="-3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state</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on</a:t>
            </a:r>
            <a:r>
              <a:rPr lang="en-US" sz="1800" spc="-3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the</a:t>
            </a:r>
            <a:r>
              <a:rPr lang="en-US" sz="1800" spc="-20" dirty="0">
                <a:effectLst/>
                <a:latin typeface="Calibri" panose="020F0502020204030204" pitchFamily="34" charset="0"/>
                <a:ea typeface="Symbol" panose="05050102010706020507" pitchFamily="18" charset="2"/>
                <a:cs typeface="Symbol" panose="05050102010706020507" pitchFamily="18" charset="2"/>
              </a:rPr>
              <a:t> </a:t>
            </a:r>
            <a:r>
              <a:rPr lang="en-US" sz="1800" spc="-10" dirty="0">
                <a:effectLst/>
                <a:latin typeface="Calibri" panose="020F0502020204030204" pitchFamily="34" charset="0"/>
                <a:ea typeface="Symbol" panose="05050102010706020507" pitchFamily="18" charset="2"/>
                <a:cs typeface="Symbol" panose="05050102010706020507" pitchFamily="18" charset="2"/>
              </a:rPr>
              <a:t>resident.</a:t>
            </a:r>
            <a:endParaRPr lang="en-US" sz="1100" dirty="0">
              <a:effectLst/>
              <a:latin typeface="Calibri" panose="020F0502020204030204" pitchFamily="34" charset="0"/>
              <a:ea typeface="Symbol" panose="05050102010706020507" pitchFamily="18" charset="2"/>
              <a:cs typeface="Symbol" panose="05050102010706020507" pitchFamily="18" charset="2"/>
            </a:endParaRPr>
          </a:p>
          <a:p>
            <a:pPr marL="0" marR="0">
              <a:spcBef>
                <a:spcPts val="45"/>
              </a:spcBef>
              <a:spcAft>
                <a:spcPts val="0"/>
              </a:spcAft>
            </a:pPr>
            <a:r>
              <a:rPr lang="en-US" sz="1650" dirty="0">
                <a:effectLst/>
                <a:latin typeface="Calibri" panose="020F0502020204030204" pitchFamily="34" charset="0"/>
                <a:ea typeface="Calibri" panose="020F0502020204030204" pitchFamily="34" charset="0"/>
              </a:rPr>
              <a:t> </a:t>
            </a:r>
            <a:endParaRPr lang="en-US" sz="2000" dirty="0">
              <a:effectLst/>
              <a:latin typeface="Calibri" panose="020F0502020204030204" pitchFamily="34" charset="0"/>
              <a:ea typeface="Calibri" panose="020F0502020204030204" pitchFamily="34" charset="0"/>
            </a:endParaRPr>
          </a:p>
          <a:p>
            <a:pPr marL="342900" marR="2089785" lvl="0" indent="-342900">
              <a:lnSpc>
                <a:spcPct val="97000"/>
              </a:lnSpc>
              <a:spcBef>
                <a:spcPts val="0"/>
              </a:spcBef>
              <a:spcAft>
                <a:spcPts val="0"/>
              </a:spcAft>
              <a:buSzPts val="1800"/>
              <a:buFont typeface="Symbol" panose="05050102010706020507" pitchFamily="18" charset="2"/>
              <a:buChar char=""/>
              <a:tabLst>
                <a:tab pos="1089660" algn="l"/>
                <a:tab pos="1090295" algn="l"/>
              </a:tabLst>
            </a:pPr>
            <a:r>
              <a:rPr lang="en-US" sz="1800" dirty="0">
                <a:effectLst/>
                <a:latin typeface="Calibri" panose="020F0502020204030204" pitchFamily="34" charset="0"/>
                <a:ea typeface="Symbol" panose="05050102010706020507" pitchFamily="18" charset="2"/>
                <a:cs typeface="Symbol" panose="05050102010706020507" pitchFamily="18" charset="2"/>
              </a:rPr>
              <a:t>Your</a:t>
            </a:r>
            <a:r>
              <a:rPr lang="en-US" sz="1800" spc="-4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Friend</a:t>
            </a:r>
            <a:r>
              <a:rPr lang="en-US" sz="1800" spc="-4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may</a:t>
            </a:r>
            <a:r>
              <a:rPr lang="en-US" sz="1800" spc="-4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have</a:t>
            </a:r>
            <a:r>
              <a:rPr lang="en-US" sz="1800" spc="-4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physical</a:t>
            </a:r>
            <a:r>
              <a:rPr lang="en-US" sz="1800" spc="-4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limitations</a:t>
            </a:r>
            <a:r>
              <a:rPr lang="en-US" sz="1800" spc="-5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not</a:t>
            </a:r>
            <a:r>
              <a:rPr lang="en-US" sz="1800" spc="-3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limited</a:t>
            </a:r>
            <a:r>
              <a:rPr lang="en-US" sz="1800" spc="-4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to</a:t>
            </a:r>
            <a:r>
              <a:rPr lang="en-US" sz="1800" spc="-4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sight,</a:t>
            </a:r>
            <a:r>
              <a:rPr lang="en-US" sz="1800" spc="-3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vision,</a:t>
            </a:r>
            <a:r>
              <a:rPr lang="en-US" sz="1800" spc="-4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endurance</a:t>
            </a:r>
            <a:r>
              <a:rPr lang="en-US" sz="1800" spc="-3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and</a:t>
            </a:r>
            <a:r>
              <a:rPr lang="en-US" sz="1800" spc="-4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tolerance</a:t>
            </a:r>
            <a:r>
              <a:rPr lang="en-US" sz="1800" spc="-3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to fluctuations in temperature.</a:t>
            </a:r>
            <a:endParaRPr lang="en-US" sz="1100" dirty="0">
              <a:effectLst/>
              <a:latin typeface="Calibri" panose="020F0502020204030204" pitchFamily="34" charset="0"/>
              <a:ea typeface="Symbol" panose="05050102010706020507" pitchFamily="18" charset="2"/>
              <a:cs typeface="Symbol" panose="05050102010706020507" pitchFamily="18" charset="2"/>
            </a:endParaRPr>
          </a:p>
          <a:p>
            <a:pPr marL="0" marR="0">
              <a:spcBef>
                <a:spcPts val="30"/>
              </a:spcBef>
              <a:spcAft>
                <a:spcPts val="0"/>
              </a:spcAft>
            </a:pPr>
            <a:r>
              <a:rPr lang="en-US" sz="1650" dirty="0">
                <a:effectLst/>
                <a:latin typeface="Calibri" panose="020F0502020204030204" pitchFamily="34" charset="0"/>
                <a:ea typeface="Calibri" panose="020F0502020204030204" pitchFamily="34" charset="0"/>
              </a:rPr>
              <a:t> </a:t>
            </a:r>
            <a:endParaRPr lang="en-US" sz="2000" dirty="0">
              <a:effectLst/>
              <a:latin typeface="Calibri" panose="020F0502020204030204" pitchFamily="34" charset="0"/>
              <a:ea typeface="Calibri" panose="020F0502020204030204" pitchFamily="34" charset="0"/>
            </a:endParaRPr>
          </a:p>
          <a:p>
            <a:pPr marL="342900" marR="0" lvl="0" indent="-342900">
              <a:lnSpc>
                <a:spcPts val="2225"/>
              </a:lnSpc>
              <a:spcBef>
                <a:spcPts val="0"/>
              </a:spcBef>
              <a:spcAft>
                <a:spcPts val="0"/>
              </a:spcAft>
              <a:buSzPts val="1800"/>
              <a:buFont typeface="Symbol" panose="05050102010706020507" pitchFamily="18" charset="2"/>
              <a:buChar char=""/>
              <a:tabLst>
                <a:tab pos="1089660" algn="l"/>
                <a:tab pos="1090295" algn="l"/>
              </a:tabLst>
            </a:pPr>
            <a:r>
              <a:rPr lang="en-US" sz="1800" dirty="0">
                <a:effectLst/>
                <a:latin typeface="Calibri" panose="020F0502020204030204" pitchFamily="34" charset="0"/>
                <a:ea typeface="Symbol" panose="05050102010706020507" pitchFamily="18" charset="2"/>
                <a:cs typeface="Symbol" panose="05050102010706020507" pitchFamily="18" charset="2"/>
              </a:rPr>
              <a:t>When</a:t>
            </a:r>
            <a:r>
              <a:rPr lang="en-US" sz="1800" spc="-3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having</a:t>
            </a:r>
            <a:r>
              <a:rPr lang="en-US" sz="1800" spc="-3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a</a:t>
            </a:r>
            <a:r>
              <a:rPr lang="en-US" sz="1800" spc="-3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conversation</a:t>
            </a:r>
            <a:r>
              <a:rPr lang="en-US" sz="1800" spc="-3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with</a:t>
            </a:r>
            <a:r>
              <a:rPr lang="en-US" sz="1800" spc="-2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your</a:t>
            </a:r>
            <a:r>
              <a:rPr lang="en-US" sz="1800" spc="-35" dirty="0">
                <a:effectLst/>
                <a:latin typeface="Calibri" panose="020F0502020204030204" pitchFamily="34" charset="0"/>
                <a:ea typeface="Symbol" panose="05050102010706020507" pitchFamily="18" charset="2"/>
                <a:cs typeface="Symbol" panose="05050102010706020507" pitchFamily="18" charset="2"/>
              </a:rPr>
              <a:t> </a:t>
            </a:r>
            <a:r>
              <a:rPr lang="en-US" sz="1800" spc="-10" dirty="0">
                <a:effectLst/>
                <a:latin typeface="Calibri" panose="020F0502020204030204" pitchFamily="34" charset="0"/>
                <a:ea typeface="Symbol" panose="05050102010706020507" pitchFamily="18" charset="2"/>
                <a:cs typeface="Symbol" panose="05050102010706020507" pitchFamily="18" charset="2"/>
              </a:rPr>
              <a:t>Friend:</a:t>
            </a:r>
            <a:endParaRPr lang="en-US" sz="1100" dirty="0">
              <a:effectLst/>
              <a:latin typeface="Calibri" panose="020F0502020204030204" pitchFamily="34" charset="0"/>
              <a:ea typeface="Symbol" panose="05050102010706020507" pitchFamily="18" charset="2"/>
              <a:cs typeface="Symbol" panose="05050102010706020507" pitchFamily="18" charset="2"/>
            </a:endParaRPr>
          </a:p>
          <a:p>
            <a:pPr marL="742950" marR="0" lvl="1" indent="-285750">
              <a:lnSpc>
                <a:spcPts val="2160"/>
              </a:lnSpc>
              <a:spcBef>
                <a:spcPts val="0"/>
              </a:spcBef>
              <a:spcAft>
                <a:spcPts val="0"/>
              </a:spcAft>
              <a:buSzPts val="1800"/>
              <a:buFont typeface="Symbol" panose="05050102010706020507" pitchFamily="18" charset="2"/>
              <a:buChar char=""/>
              <a:tabLst>
                <a:tab pos="1546860" algn="l"/>
                <a:tab pos="1547495" algn="l"/>
              </a:tabLst>
            </a:pPr>
            <a:r>
              <a:rPr lang="en-US" sz="1800" dirty="0">
                <a:effectLst/>
                <a:latin typeface="Calibri" panose="020F0502020204030204" pitchFamily="34" charset="0"/>
                <a:ea typeface="Symbol" panose="05050102010706020507" pitchFamily="18" charset="2"/>
                <a:cs typeface="Symbol" panose="05050102010706020507" pitchFamily="18" charset="2"/>
              </a:rPr>
              <a:t>Speak</a:t>
            </a:r>
            <a:r>
              <a:rPr lang="en-US" sz="1800" spc="-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clearly</a:t>
            </a:r>
            <a:r>
              <a:rPr lang="en-US" sz="1800" spc="-1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and</a:t>
            </a:r>
            <a:r>
              <a:rPr lang="en-US" sz="1800" spc="15" dirty="0">
                <a:effectLst/>
                <a:latin typeface="Calibri" panose="020F0502020204030204" pitchFamily="34" charset="0"/>
                <a:ea typeface="Symbol" panose="05050102010706020507" pitchFamily="18" charset="2"/>
                <a:cs typeface="Symbol" panose="05050102010706020507" pitchFamily="18" charset="2"/>
              </a:rPr>
              <a:t> </a:t>
            </a:r>
            <a:r>
              <a:rPr lang="en-US" sz="1800" spc="-10" dirty="0">
                <a:effectLst/>
                <a:latin typeface="Calibri" panose="020F0502020204030204" pitchFamily="34" charset="0"/>
                <a:ea typeface="Symbol" panose="05050102010706020507" pitchFamily="18" charset="2"/>
                <a:cs typeface="Symbol" panose="05050102010706020507" pitchFamily="18" charset="2"/>
              </a:rPr>
              <a:t>enunciate.</a:t>
            </a:r>
            <a:endParaRPr lang="en-US" sz="1100" dirty="0">
              <a:effectLst/>
              <a:latin typeface="Calibri" panose="020F0502020204030204" pitchFamily="34" charset="0"/>
              <a:ea typeface="Symbol" panose="05050102010706020507" pitchFamily="18" charset="2"/>
              <a:cs typeface="Symbol" panose="05050102010706020507" pitchFamily="18" charset="2"/>
            </a:endParaRPr>
          </a:p>
          <a:p>
            <a:pPr marL="742950" marR="0" lvl="1" indent="-285750">
              <a:lnSpc>
                <a:spcPts val="2160"/>
              </a:lnSpc>
              <a:spcBef>
                <a:spcPts val="0"/>
              </a:spcBef>
              <a:spcAft>
                <a:spcPts val="0"/>
              </a:spcAft>
              <a:buSzPts val="1800"/>
              <a:buFont typeface="Symbol" panose="05050102010706020507" pitchFamily="18" charset="2"/>
              <a:buChar char=""/>
              <a:tabLst>
                <a:tab pos="1546860" algn="l"/>
                <a:tab pos="1547495" algn="l"/>
              </a:tabLst>
            </a:pPr>
            <a:r>
              <a:rPr lang="en-US" sz="1800" dirty="0">
                <a:effectLst/>
                <a:latin typeface="Calibri" panose="020F0502020204030204" pitchFamily="34" charset="0"/>
                <a:ea typeface="Symbol" panose="05050102010706020507" pitchFamily="18" charset="2"/>
                <a:cs typeface="Symbol" panose="05050102010706020507" pitchFamily="18" charset="2"/>
              </a:rPr>
              <a:t>Lower</a:t>
            </a:r>
            <a:r>
              <a:rPr lang="en-US" sz="1800" spc="-1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the</a:t>
            </a:r>
            <a:r>
              <a:rPr lang="en-US" sz="1800" spc="-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pitch</a:t>
            </a:r>
            <a:r>
              <a:rPr lang="en-US" sz="1800" spc="-1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of</a:t>
            </a:r>
            <a:r>
              <a:rPr lang="en-US" sz="1800" spc="-1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your</a:t>
            </a:r>
            <a:r>
              <a:rPr lang="en-US" sz="1800" spc="-2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voice</a:t>
            </a:r>
            <a:r>
              <a:rPr lang="en-US" sz="1800" spc="-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if</a:t>
            </a:r>
            <a:r>
              <a:rPr lang="en-US" sz="1800" spc="-2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your</a:t>
            </a:r>
            <a:r>
              <a:rPr lang="en-US" sz="1800" spc="-1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Friend</a:t>
            </a:r>
            <a:r>
              <a:rPr lang="en-US" sz="1800" spc="-1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is</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hard</a:t>
            </a:r>
            <a:r>
              <a:rPr lang="en-US" sz="1800" spc="-1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of</a:t>
            </a:r>
            <a:r>
              <a:rPr lang="en-US" sz="1800" spc="-15" dirty="0">
                <a:effectLst/>
                <a:latin typeface="Calibri" panose="020F0502020204030204" pitchFamily="34" charset="0"/>
                <a:ea typeface="Symbol" panose="05050102010706020507" pitchFamily="18" charset="2"/>
                <a:cs typeface="Symbol" panose="05050102010706020507" pitchFamily="18" charset="2"/>
              </a:rPr>
              <a:t> </a:t>
            </a:r>
            <a:r>
              <a:rPr lang="en-US" sz="1800" spc="-10" dirty="0">
                <a:effectLst/>
                <a:latin typeface="Calibri" panose="020F0502020204030204" pitchFamily="34" charset="0"/>
                <a:ea typeface="Symbol" panose="05050102010706020507" pitchFamily="18" charset="2"/>
                <a:cs typeface="Symbol" panose="05050102010706020507" pitchFamily="18" charset="2"/>
              </a:rPr>
              <a:t>hearing.</a:t>
            </a:r>
            <a:endParaRPr lang="en-US" sz="1100" dirty="0">
              <a:effectLst/>
              <a:latin typeface="Calibri" panose="020F0502020204030204" pitchFamily="34" charset="0"/>
              <a:ea typeface="Symbol" panose="05050102010706020507" pitchFamily="18" charset="2"/>
              <a:cs typeface="Symbol" panose="05050102010706020507" pitchFamily="18" charset="2"/>
            </a:endParaRPr>
          </a:p>
          <a:p>
            <a:pPr marL="742950" marR="0" lvl="1" indent="-285750">
              <a:lnSpc>
                <a:spcPts val="2160"/>
              </a:lnSpc>
              <a:spcBef>
                <a:spcPts val="0"/>
              </a:spcBef>
              <a:spcAft>
                <a:spcPts val="0"/>
              </a:spcAft>
              <a:buSzPts val="1800"/>
              <a:buFont typeface="Symbol" panose="05050102010706020507" pitchFamily="18" charset="2"/>
              <a:buChar char=""/>
              <a:tabLst>
                <a:tab pos="1546860" algn="l"/>
                <a:tab pos="1547495" algn="l"/>
              </a:tabLst>
            </a:pPr>
            <a:r>
              <a:rPr lang="en-US" sz="1800" dirty="0">
                <a:effectLst/>
                <a:latin typeface="Calibri" panose="020F0502020204030204" pitchFamily="34" charset="0"/>
                <a:ea typeface="Symbol" panose="05050102010706020507" pitchFamily="18" charset="2"/>
                <a:cs typeface="Symbol" panose="05050102010706020507" pitchFamily="18" charset="2"/>
              </a:rPr>
              <a:t>Avoid</a:t>
            </a:r>
            <a:r>
              <a:rPr lang="en-US" sz="1800" spc="-3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speaking</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too</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spc="-20" dirty="0">
                <a:effectLst/>
                <a:latin typeface="Calibri" panose="020F0502020204030204" pitchFamily="34" charset="0"/>
                <a:ea typeface="Symbol" panose="05050102010706020507" pitchFamily="18" charset="2"/>
                <a:cs typeface="Symbol" panose="05050102010706020507" pitchFamily="18" charset="2"/>
              </a:rPr>
              <a:t>fast.</a:t>
            </a:r>
            <a:endParaRPr lang="en-US" sz="1100" dirty="0">
              <a:effectLst/>
              <a:latin typeface="Calibri" panose="020F0502020204030204" pitchFamily="34" charset="0"/>
              <a:ea typeface="Symbol" panose="05050102010706020507" pitchFamily="18" charset="2"/>
              <a:cs typeface="Symbol" panose="05050102010706020507" pitchFamily="18" charset="2"/>
            </a:endParaRPr>
          </a:p>
          <a:p>
            <a:pPr marL="742950" marR="0" lvl="1" indent="-285750">
              <a:lnSpc>
                <a:spcPts val="2160"/>
              </a:lnSpc>
              <a:spcBef>
                <a:spcPts val="0"/>
              </a:spcBef>
              <a:spcAft>
                <a:spcPts val="0"/>
              </a:spcAft>
              <a:buSzPts val="1800"/>
              <a:buFont typeface="Symbol" panose="05050102010706020507" pitchFamily="18" charset="2"/>
              <a:buChar char=""/>
              <a:tabLst>
                <a:tab pos="1546860" algn="l"/>
                <a:tab pos="1547495" algn="l"/>
              </a:tabLst>
            </a:pPr>
            <a:r>
              <a:rPr lang="en-US" sz="1800" dirty="0">
                <a:effectLst/>
                <a:latin typeface="Calibri" panose="020F0502020204030204" pitchFamily="34" charset="0"/>
                <a:ea typeface="Symbol" panose="05050102010706020507" pitchFamily="18" charset="2"/>
                <a:cs typeface="Symbol" panose="05050102010706020507" pitchFamily="18" charset="2"/>
              </a:rPr>
              <a:t>When</a:t>
            </a:r>
            <a:r>
              <a:rPr lang="en-US" sz="1800" spc="-1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you</a:t>
            </a:r>
            <a:r>
              <a:rPr lang="en-US" sz="1800" spc="-1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ask</a:t>
            </a:r>
            <a:r>
              <a:rPr lang="en-US" sz="1800" spc="-2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a</a:t>
            </a:r>
            <a:r>
              <a:rPr lang="en-US" sz="1800" spc="-1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question</a:t>
            </a:r>
            <a:r>
              <a:rPr lang="en-US" sz="1800" spc="-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be</a:t>
            </a:r>
            <a:r>
              <a:rPr lang="en-US" sz="1800" spc="-1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patient</a:t>
            </a:r>
            <a:r>
              <a:rPr lang="en-US" sz="1800" spc="-1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as</a:t>
            </a:r>
            <a:r>
              <a:rPr lang="en-US" sz="1800" spc="-2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they</a:t>
            </a:r>
            <a:r>
              <a:rPr lang="en-US" sz="1800" spc="-5" dirty="0">
                <a:effectLst/>
                <a:latin typeface="Calibri" panose="020F0502020204030204" pitchFamily="34" charset="0"/>
                <a:ea typeface="Symbol" panose="05050102010706020507" pitchFamily="18" charset="2"/>
                <a:cs typeface="Symbol" panose="05050102010706020507" pitchFamily="18" charset="2"/>
              </a:rPr>
              <a:t> </a:t>
            </a:r>
            <a:r>
              <a:rPr lang="en-US" sz="1800" spc="-10" dirty="0">
                <a:effectLst/>
                <a:latin typeface="Calibri" panose="020F0502020204030204" pitchFamily="34" charset="0"/>
                <a:ea typeface="Symbol" panose="05050102010706020507" pitchFamily="18" charset="2"/>
                <a:cs typeface="Symbol" panose="05050102010706020507" pitchFamily="18" charset="2"/>
              </a:rPr>
              <a:t>reply.</a:t>
            </a:r>
            <a:endParaRPr lang="en-US" sz="1100" dirty="0">
              <a:effectLst/>
              <a:latin typeface="Calibri" panose="020F0502020204030204" pitchFamily="34" charset="0"/>
              <a:ea typeface="Symbol" panose="05050102010706020507" pitchFamily="18" charset="2"/>
              <a:cs typeface="Symbol" panose="05050102010706020507" pitchFamily="18" charset="2"/>
            </a:endParaRPr>
          </a:p>
          <a:p>
            <a:pPr marL="742950" marR="0" lvl="1" indent="-285750">
              <a:lnSpc>
                <a:spcPts val="2225"/>
              </a:lnSpc>
              <a:spcBef>
                <a:spcPts val="0"/>
              </a:spcBef>
              <a:spcAft>
                <a:spcPts val="0"/>
              </a:spcAft>
              <a:buSzPts val="1800"/>
              <a:buFont typeface="Symbol" panose="05050102010706020507" pitchFamily="18" charset="2"/>
              <a:buChar char=""/>
              <a:tabLst>
                <a:tab pos="1546860" algn="l"/>
                <a:tab pos="1547495" algn="l"/>
              </a:tabLst>
            </a:pPr>
            <a:r>
              <a:rPr lang="en-US" sz="1800" dirty="0">
                <a:effectLst/>
                <a:latin typeface="Calibri" panose="020F0502020204030204" pitchFamily="34" charset="0"/>
                <a:ea typeface="Symbol" panose="05050102010706020507" pitchFamily="18" charset="2"/>
                <a:cs typeface="Symbol" panose="05050102010706020507" pitchFamily="18" charset="2"/>
              </a:rPr>
              <a:t>Have</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fun</a:t>
            </a:r>
            <a:r>
              <a:rPr lang="en-US" sz="1800" spc="-1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getting</a:t>
            </a:r>
            <a:r>
              <a:rPr lang="en-US" sz="1800" spc="-1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to</a:t>
            </a:r>
            <a:r>
              <a:rPr lang="en-US" sz="1800" spc="-1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know</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your</a:t>
            </a:r>
            <a:r>
              <a:rPr lang="en-US" sz="1800" spc="-2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Friend</a:t>
            </a:r>
            <a:r>
              <a:rPr lang="en-US" sz="1800" spc="-2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and</a:t>
            </a:r>
            <a:r>
              <a:rPr lang="en-US" sz="1800" spc="-1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their</a:t>
            </a:r>
            <a:r>
              <a:rPr lang="en-US" sz="1800" spc="-15" dirty="0">
                <a:effectLst/>
                <a:latin typeface="Calibri" panose="020F0502020204030204" pitchFamily="34" charset="0"/>
                <a:ea typeface="Symbol" panose="05050102010706020507" pitchFamily="18" charset="2"/>
                <a:cs typeface="Symbol" panose="05050102010706020507" pitchFamily="18" charset="2"/>
              </a:rPr>
              <a:t> </a:t>
            </a:r>
            <a:r>
              <a:rPr lang="en-US" sz="1800" spc="-10" dirty="0">
                <a:effectLst/>
                <a:latin typeface="Calibri" panose="020F0502020204030204" pitchFamily="34" charset="0"/>
                <a:ea typeface="Symbol" panose="05050102010706020507" pitchFamily="18" charset="2"/>
                <a:cs typeface="Symbol" panose="05050102010706020507" pitchFamily="18" charset="2"/>
              </a:rPr>
              <a:t>story.</a:t>
            </a:r>
            <a:endParaRPr lang="en-US" sz="1100" dirty="0">
              <a:effectLst/>
              <a:latin typeface="Calibri" panose="020F0502020204030204" pitchFamily="34" charset="0"/>
              <a:ea typeface="Symbol" panose="05050102010706020507" pitchFamily="18" charset="2"/>
              <a:cs typeface="Symbol" panose="05050102010706020507" pitchFamily="18" charset="2"/>
            </a:endParaRPr>
          </a:p>
        </p:txBody>
      </p:sp>
      <p:sp>
        <p:nvSpPr>
          <p:cNvPr id="4" name="Slide Number Placeholder 3"/>
          <p:cNvSpPr>
            <a:spLocks noGrp="1"/>
          </p:cNvSpPr>
          <p:nvPr>
            <p:ph type="sldNum" sz="quarter" idx="5"/>
          </p:nvPr>
        </p:nvSpPr>
        <p:spPr/>
        <p:txBody>
          <a:bodyPr/>
          <a:lstStyle/>
          <a:p>
            <a:fld id="{0ECF9F25-BC73-4819-980D-2133CF6B4704}" type="slidenum">
              <a:rPr lang="en-US" smtClean="0"/>
              <a:t>5</a:t>
            </a:fld>
            <a:endParaRPr lang="en-US"/>
          </a:p>
        </p:txBody>
      </p:sp>
    </p:spTree>
    <p:extLst>
      <p:ext uri="{BB962C8B-B14F-4D97-AF65-F5344CB8AC3E}">
        <p14:creationId xmlns:p14="http://schemas.microsoft.com/office/powerpoint/2010/main" val="3701561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46760" marR="0">
              <a:spcBef>
                <a:spcPts val="95"/>
              </a:spcBef>
              <a:spcAft>
                <a:spcPts val="0"/>
              </a:spcAft>
            </a:pPr>
            <a:r>
              <a:rPr lang="en-US" sz="1800" dirty="0">
                <a:effectLst/>
                <a:latin typeface="Calibri" panose="020F0502020204030204" pitchFamily="34" charset="0"/>
                <a:ea typeface="Calibri" panose="020F0502020204030204" pitchFamily="34" charset="0"/>
              </a:rPr>
              <a:t>Here</a:t>
            </a:r>
            <a:r>
              <a:rPr lang="en-US" sz="1800" spc="-5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is</a:t>
            </a:r>
            <a:r>
              <a:rPr lang="en-US" sz="1800" spc="-5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an</a:t>
            </a:r>
            <a:r>
              <a:rPr lang="en-US" sz="1800" spc="-5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example</a:t>
            </a:r>
            <a:r>
              <a:rPr lang="en-US" sz="1800" spc="-5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of</a:t>
            </a:r>
            <a:r>
              <a:rPr lang="en-US" sz="1800" spc="-6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what</a:t>
            </a:r>
            <a:r>
              <a:rPr lang="en-US" sz="1800" spc="-6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to</a:t>
            </a:r>
            <a:r>
              <a:rPr lang="en-US" sz="1800" spc="-6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do</a:t>
            </a:r>
            <a:r>
              <a:rPr lang="en-US" sz="1800" spc="-7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when</a:t>
            </a:r>
            <a:r>
              <a:rPr lang="en-US" sz="1800" spc="-6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visiting</a:t>
            </a:r>
            <a:r>
              <a:rPr lang="en-US" sz="1800" spc="-4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a:t>
            </a:r>
            <a:r>
              <a:rPr lang="en-US" sz="1800" spc="-6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resident</a:t>
            </a:r>
            <a:r>
              <a:rPr lang="en-US" sz="1800" spc="-3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that</a:t>
            </a:r>
            <a:r>
              <a:rPr lang="en-US" sz="1800" spc="-5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might</a:t>
            </a:r>
            <a:r>
              <a:rPr lang="en-US" sz="1800" spc="-5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have</a:t>
            </a:r>
            <a:r>
              <a:rPr lang="en-US" sz="1800" spc="-5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memory</a:t>
            </a:r>
            <a:r>
              <a:rPr lang="en-US" sz="1800" spc="-60" dirty="0">
                <a:effectLst/>
                <a:latin typeface="Calibri" panose="020F0502020204030204" pitchFamily="34" charset="0"/>
                <a:ea typeface="Calibri" panose="020F0502020204030204" pitchFamily="34" charset="0"/>
              </a:rPr>
              <a:t> </a:t>
            </a:r>
            <a:r>
              <a:rPr lang="en-US" sz="1800" spc="-10" dirty="0">
                <a:effectLst/>
                <a:latin typeface="Calibri" panose="020F0502020204030204" pitchFamily="34" charset="0"/>
                <a:ea typeface="Calibri" panose="020F0502020204030204" pitchFamily="34" charset="0"/>
              </a:rPr>
              <a:t>issues.</a:t>
            </a:r>
            <a:endParaRPr lang="en-US" sz="1800" dirty="0">
              <a:effectLst/>
              <a:latin typeface="Calibri" panose="020F0502020204030204" pitchFamily="34" charset="0"/>
              <a:ea typeface="Calibri" panose="020F0502020204030204" pitchFamily="34" charset="0"/>
            </a:endParaRPr>
          </a:p>
          <a:p>
            <a:pPr marL="0" marR="0">
              <a:spcBef>
                <a:spcPts val="15"/>
              </a:spcBef>
              <a:spcAft>
                <a:spcPts val="0"/>
              </a:spcAft>
            </a:pPr>
            <a:r>
              <a:rPr lang="en-US" sz="1800" dirty="0">
                <a:effectLst/>
                <a:latin typeface="Calibri" panose="020F0502020204030204" pitchFamily="34" charset="0"/>
                <a:ea typeface="Calibri" panose="020F0502020204030204" pitchFamily="34" charset="0"/>
              </a:rPr>
              <a:t> </a:t>
            </a:r>
          </a:p>
          <a:p>
            <a:pPr marL="746760" marR="965200">
              <a:lnSpc>
                <a:spcPct val="97000"/>
              </a:lnSpc>
              <a:spcBef>
                <a:spcPts val="0"/>
              </a:spcBef>
              <a:spcAft>
                <a:spcPts val="0"/>
              </a:spcAft>
            </a:pPr>
            <a:r>
              <a:rPr lang="en-US" sz="1800" dirty="0">
                <a:effectLst/>
                <a:latin typeface="Calibri" panose="020F0502020204030204" pitchFamily="34" charset="0"/>
                <a:ea typeface="Calibri" panose="020F0502020204030204" pitchFamily="34" charset="0"/>
              </a:rPr>
              <a:t>Your</a:t>
            </a:r>
            <a:r>
              <a:rPr lang="en-US" sz="1800" spc="-5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Friend</a:t>
            </a:r>
            <a:r>
              <a:rPr lang="en-US" sz="1800" spc="-2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is</a:t>
            </a:r>
            <a:r>
              <a:rPr lang="en-US" sz="1800" spc="-4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a:t>
            </a:r>
            <a:r>
              <a:rPr lang="en-US" sz="1800" spc="-4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memory-impaired</a:t>
            </a:r>
            <a:r>
              <a:rPr lang="en-US" sz="1800" spc="-2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resident.</a:t>
            </a:r>
            <a:r>
              <a:rPr lang="en-US" sz="1800" spc="38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Because</a:t>
            </a:r>
            <a:r>
              <a:rPr lang="en-US" sz="1800" spc="-2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you</a:t>
            </a:r>
            <a:r>
              <a:rPr lang="en-US" sz="1800" spc="-6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were</a:t>
            </a:r>
            <a:r>
              <a:rPr lang="en-US" sz="1800" spc="-4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on</a:t>
            </a:r>
            <a:r>
              <a:rPr lang="en-US" sz="1800" spc="-5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vacation</a:t>
            </a:r>
            <a:r>
              <a:rPr lang="en-US" sz="1800" spc="-3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last</a:t>
            </a:r>
            <a:r>
              <a:rPr lang="en-US" sz="1800" spc="-3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week,</a:t>
            </a:r>
            <a:r>
              <a:rPr lang="en-US" sz="1800" spc="-4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you</a:t>
            </a:r>
            <a:r>
              <a:rPr lang="en-US" sz="1800" spc="-5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have</a:t>
            </a:r>
            <a:r>
              <a:rPr lang="en-US" sz="1800" spc="-4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not seen or spoken to them for a while.</a:t>
            </a:r>
          </a:p>
          <a:p>
            <a:pPr marL="0" marR="0">
              <a:spcBef>
                <a:spcPts val="55"/>
              </a:spcBef>
              <a:spcAft>
                <a:spcPts val="0"/>
              </a:spcAft>
            </a:pPr>
            <a:r>
              <a:rPr lang="en-US" sz="1800" dirty="0">
                <a:effectLst/>
                <a:latin typeface="Calibri" panose="020F0502020204030204" pitchFamily="34" charset="0"/>
                <a:ea typeface="Calibri" panose="020F0502020204030204" pitchFamily="34" charset="0"/>
              </a:rPr>
              <a:t> </a:t>
            </a:r>
          </a:p>
          <a:p>
            <a:pPr marL="746760" marR="0">
              <a:spcBef>
                <a:spcPts val="0"/>
              </a:spcBef>
              <a:spcAft>
                <a:spcPts val="0"/>
              </a:spcAft>
            </a:pPr>
            <a:r>
              <a:rPr lang="en-US" sz="1800" b="1" dirty="0">
                <a:effectLst/>
                <a:latin typeface="Calibri" panose="020F0502020204030204" pitchFamily="34" charset="0"/>
                <a:ea typeface="Calibri" panose="020F0502020204030204" pitchFamily="34" charset="0"/>
              </a:rPr>
              <a:t>When</a:t>
            </a:r>
            <a:r>
              <a:rPr lang="en-US" sz="1800" b="1" spc="-65" dirty="0">
                <a:effectLst/>
                <a:latin typeface="Calibri" panose="020F0502020204030204" pitchFamily="34" charset="0"/>
                <a:ea typeface="Calibri" panose="020F0502020204030204" pitchFamily="34" charset="0"/>
              </a:rPr>
              <a:t> </a:t>
            </a:r>
            <a:r>
              <a:rPr lang="en-US" sz="1800" b="1" dirty="0">
                <a:effectLst/>
                <a:latin typeface="Calibri" panose="020F0502020204030204" pitchFamily="34" charset="0"/>
                <a:ea typeface="Calibri" panose="020F0502020204030204" pitchFamily="34" charset="0"/>
              </a:rPr>
              <a:t>you</a:t>
            </a:r>
            <a:r>
              <a:rPr lang="en-US" sz="1800" b="1" spc="-60" dirty="0">
                <a:effectLst/>
                <a:latin typeface="Calibri" panose="020F0502020204030204" pitchFamily="34" charset="0"/>
                <a:ea typeface="Calibri" panose="020F0502020204030204" pitchFamily="34" charset="0"/>
              </a:rPr>
              <a:t> </a:t>
            </a:r>
            <a:r>
              <a:rPr lang="en-US" sz="1800" b="1" dirty="0">
                <a:effectLst/>
                <a:latin typeface="Calibri" panose="020F0502020204030204" pitchFamily="34" charset="0"/>
                <a:ea typeface="Calibri" panose="020F0502020204030204" pitchFamily="34" charset="0"/>
              </a:rPr>
              <a:t>return</a:t>
            </a:r>
            <a:r>
              <a:rPr lang="en-US" sz="1800" b="1" spc="-55" dirty="0">
                <a:effectLst/>
                <a:latin typeface="Calibri" panose="020F0502020204030204" pitchFamily="34" charset="0"/>
                <a:ea typeface="Calibri" panose="020F0502020204030204" pitchFamily="34" charset="0"/>
              </a:rPr>
              <a:t> </a:t>
            </a:r>
            <a:r>
              <a:rPr lang="en-US" sz="1800" b="1" dirty="0">
                <a:effectLst/>
                <a:latin typeface="Calibri" panose="020F0502020204030204" pitchFamily="34" charset="0"/>
                <a:ea typeface="Calibri" panose="020F0502020204030204" pitchFamily="34" charset="0"/>
              </a:rPr>
              <a:t>for</a:t>
            </a:r>
            <a:r>
              <a:rPr lang="en-US" sz="1800" b="1" spc="-60" dirty="0">
                <a:effectLst/>
                <a:latin typeface="Calibri" panose="020F0502020204030204" pitchFamily="34" charset="0"/>
                <a:ea typeface="Calibri" panose="020F0502020204030204" pitchFamily="34" charset="0"/>
              </a:rPr>
              <a:t> </a:t>
            </a:r>
            <a:r>
              <a:rPr lang="en-US" sz="1800" b="1" dirty="0">
                <a:effectLst/>
                <a:latin typeface="Calibri" panose="020F0502020204030204" pitchFamily="34" charset="0"/>
                <a:ea typeface="Calibri" panose="020F0502020204030204" pitchFamily="34" charset="0"/>
              </a:rPr>
              <a:t>your</a:t>
            </a:r>
            <a:r>
              <a:rPr lang="en-US" sz="1800" b="1" spc="-60" dirty="0">
                <a:effectLst/>
                <a:latin typeface="Calibri" panose="020F0502020204030204" pitchFamily="34" charset="0"/>
                <a:ea typeface="Calibri" panose="020F0502020204030204" pitchFamily="34" charset="0"/>
              </a:rPr>
              <a:t> </a:t>
            </a:r>
            <a:r>
              <a:rPr lang="en-US" sz="1800" b="1" dirty="0">
                <a:effectLst/>
                <a:latin typeface="Calibri" panose="020F0502020204030204" pitchFamily="34" charset="0"/>
                <a:ea typeface="Calibri" panose="020F0502020204030204" pitchFamily="34" charset="0"/>
              </a:rPr>
              <a:t>first</a:t>
            </a:r>
            <a:r>
              <a:rPr lang="en-US" sz="1800" b="1" spc="-60" dirty="0">
                <a:effectLst/>
                <a:latin typeface="Calibri" panose="020F0502020204030204" pitchFamily="34" charset="0"/>
                <a:ea typeface="Calibri" panose="020F0502020204030204" pitchFamily="34" charset="0"/>
              </a:rPr>
              <a:t> </a:t>
            </a:r>
            <a:r>
              <a:rPr lang="en-US" sz="1800" b="1" dirty="0">
                <a:effectLst/>
                <a:latin typeface="Calibri" panose="020F0502020204030204" pitchFamily="34" charset="0"/>
                <a:ea typeface="Calibri" panose="020F0502020204030204" pitchFamily="34" charset="0"/>
              </a:rPr>
              <a:t>visit</a:t>
            </a:r>
            <a:r>
              <a:rPr lang="en-US" sz="1800" b="1" spc="-85" dirty="0">
                <a:effectLst/>
                <a:latin typeface="Calibri" panose="020F0502020204030204" pitchFamily="34" charset="0"/>
                <a:ea typeface="Calibri" panose="020F0502020204030204" pitchFamily="34" charset="0"/>
              </a:rPr>
              <a:t> </a:t>
            </a:r>
            <a:r>
              <a:rPr lang="en-US" sz="1800" b="1" dirty="0">
                <a:effectLst/>
                <a:latin typeface="Calibri" panose="020F0502020204030204" pitchFamily="34" charset="0"/>
                <a:ea typeface="Calibri" panose="020F0502020204030204" pitchFamily="34" charset="0"/>
              </a:rPr>
              <a:t>with</a:t>
            </a:r>
            <a:r>
              <a:rPr lang="en-US" sz="1800" b="1" spc="-65" dirty="0">
                <a:effectLst/>
                <a:latin typeface="Calibri" panose="020F0502020204030204" pitchFamily="34" charset="0"/>
                <a:ea typeface="Calibri" panose="020F0502020204030204" pitchFamily="34" charset="0"/>
              </a:rPr>
              <a:t> </a:t>
            </a:r>
            <a:r>
              <a:rPr lang="en-US" sz="1800" b="1" dirty="0">
                <a:effectLst/>
                <a:latin typeface="Calibri" panose="020F0502020204030204" pitchFamily="34" charset="0"/>
                <a:ea typeface="Calibri" panose="020F0502020204030204" pitchFamily="34" charset="0"/>
              </a:rPr>
              <a:t>your</a:t>
            </a:r>
            <a:r>
              <a:rPr lang="en-US" sz="1800" b="1" spc="-60" dirty="0">
                <a:effectLst/>
                <a:latin typeface="Calibri" panose="020F0502020204030204" pitchFamily="34" charset="0"/>
                <a:ea typeface="Calibri" panose="020F0502020204030204" pitchFamily="34" charset="0"/>
              </a:rPr>
              <a:t> </a:t>
            </a:r>
            <a:r>
              <a:rPr lang="en-US" sz="1800" b="1" dirty="0">
                <a:effectLst/>
                <a:latin typeface="Calibri" panose="020F0502020204030204" pitchFamily="34" charset="0"/>
                <a:ea typeface="Calibri" panose="020F0502020204030204" pitchFamily="34" charset="0"/>
              </a:rPr>
              <a:t>Friend;</a:t>
            </a:r>
            <a:r>
              <a:rPr lang="en-US" sz="1800" b="1" spc="-70" dirty="0">
                <a:effectLst/>
                <a:latin typeface="Calibri" panose="020F0502020204030204" pitchFamily="34" charset="0"/>
                <a:ea typeface="Calibri" panose="020F0502020204030204" pitchFamily="34" charset="0"/>
              </a:rPr>
              <a:t> </a:t>
            </a:r>
            <a:r>
              <a:rPr lang="en-US" sz="1800" b="1" dirty="0">
                <a:effectLst/>
                <a:latin typeface="Calibri" panose="020F0502020204030204" pitchFamily="34" charset="0"/>
                <a:ea typeface="Calibri" panose="020F0502020204030204" pitchFamily="34" charset="0"/>
              </a:rPr>
              <a:t>what</a:t>
            </a:r>
            <a:r>
              <a:rPr lang="en-US" sz="1800" b="1" spc="-70" dirty="0">
                <a:effectLst/>
                <a:latin typeface="Calibri" panose="020F0502020204030204" pitchFamily="34" charset="0"/>
                <a:ea typeface="Calibri" panose="020F0502020204030204" pitchFamily="34" charset="0"/>
              </a:rPr>
              <a:t> </a:t>
            </a:r>
            <a:r>
              <a:rPr lang="en-US" sz="1800" b="1" dirty="0">
                <a:effectLst/>
                <a:latin typeface="Calibri" panose="020F0502020204030204" pitchFamily="34" charset="0"/>
                <a:ea typeface="Calibri" panose="020F0502020204030204" pitchFamily="34" charset="0"/>
              </a:rPr>
              <a:t>should</a:t>
            </a:r>
            <a:r>
              <a:rPr lang="en-US" sz="1800" b="1" spc="-70" dirty="0">
                <a:effectLst/>
                <a:latin typeface="Calibri" panose="020F0502020204030204" pitchFamily="34" charset="0"/>
                <a:ea typeface="Calibri" panose="020F0502020204030204" pitchFamily="34" charset="0"/>
              </a:rPr>
              <a:t> </a:t>
            </a:r>
            <a:r>
              <a:rPr lang="en-US" sz="1800" b="1" dirty="0">
                <a:effectLst/>
                <a:latin typeface="Calibri" panose="020F0502020204030204" pitchFamily="34" charset="0"/>
                <a:ea typeface="Calibri" panose="020F0502020204030204" pitchFamily="34" charset="0"/>
              </a:rPr>
              <a:t>you</a:t>
            </a:r>
            <a:r>
              <a:rPr lang="en-US" sz="1800" b="1" spc="-55" dirty="0">
                <a:effectLst/>
                <a:latin typeface="Calibri" panose="020F0502020204030204" pitchFamily="34" charset="0"/>
                <a:ea typeface="Calibri" panose="020F0502020204030204" pitchFamily="34" charset="0"/>
              </a:rPr>
              <a:t> </a:t>
            </a:r>
            <a:r>
              <a:rPr lang="en-US" sz="1800" b="1" spc="-20" dirty="0">
                <a:effectLst/>
                <a:latin typeface="Calibri" panose="020F0502020204030204" pitchFamily="34" charset="0"/>
                <a:ea typeface="Calibri" panose="020F0502020204030204" pitchFamily="34" charset="0"/>
              </a:rPr>
              <a:t>say?</a:t>
            </a:r>
            <a:endParaRPr lang="en-US" sz="1800" b="1" dirty="0">
              <a:effectLst/>
              <a:latin typeface="Calibri" panose="020F0502020204030204" pitchFamily="34" charset="0"/>
              <a:ea typeface="Calibri" panose="020F0502020204030204" pitchFamily="34" charset="0"/>
            </a:endParaRPr>
          </a:p>
          <a:p>
            <a:pPr marL="0" marR="0">
              <a:spcBef>
                <a:spcPts val="40"/>
              </a:spcBef>
              <a:spcAft>
                <a:spcPts val="0"/>
              </a:spcAft>
            </a:pPr>
            <a:r>
              <a:rPr lang="en-US" sz="1800" b="1" dirty="0">
                <a:effectLst/>
                <a:latin typeface="Calibri" panose="020F050202020403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2000"/>
              <a:buFont typeface="Calibri" panose="020F0502020204030204" pitchFamily="34" charset="0"/>
              <a:buAutoNum type="alphaUcPeriod"/>
              <a:tabLst>
                <a:tab pos="1090295" algn="l"/>
              </a:tabLst>
            </a:pPr>
            <a:r>
              <a:rPr lang="en-US" sz="1800" i="1" dirty="0">
                <a:effectLst/>
                <a:latin typeface="Calibri" panose="020F0502020204030204" pitchFamily="34" charset="0"/>
                <a:ea typeface="Calibri" panose="020F0502020204030204" pitchFamily="34" charset="0"/>
              </a:rPr>
              <a:t>“Hello</a:t>
            </a:r>
            <a:r>
              <a:rPr lang="en-US" sz="1800" i="1" spc="-4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Friend,</a:t>
            </a:r>
            <a:r>
              <a:rPr lang="en-US" sz="1800" i="1" spc="-5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what</a:t>
            </a:r>
            <a:r>
              <a:rPr lang="en-US" sz="1800" i="1" spc="-6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have</a:t>
            </a:r>
            <a:r>
              <a:rPr lang="en-US" sz="1800" i="1" spc="-6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you</a:t>
            </a:r>
            <a:r>
              <a:rPr lang="en-US" sz="1800" i="1" spc="-6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been</a:t>
            </a:r>
            <a:r>
              <a:rPr lang="en-US" sz="1800" i="1" spc="-7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doing</a:t>
            </a:r>
            <a:r>
              <a:rPr lang="en-US" sz="1800" i="1" spc="-6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while</a:t>
            </a:r>
            <a:r>
              <a:rPr lang="en-US" sz="1800" i="1" spc="-5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I’ve</a:t>
            </a:r>
            <a:r>
              <a:rPr lang="en-US" sz="1800" i="1" spc="-6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been</a:t>
            </a:r>
            <a:r>
              <a:rPr lang="en-US" sz="1800" i="1" spc="-7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on</a:t>
            </a:r>
            <a:r>
              <a:rPr lang="en-US" sz="1800" i="1" spc="-65" dirty="0">
                <a:effectLst/>
                <a:latin typeface="Calibri" panose="020F0502020204030204" pitchFamily="34" charset="0"/>
                <a:ea typeface="Calibri" panose="020F0502020204030204" pitchFamily="34" charset="0"/>
              </a:rPr>
              <a:t> </a:t>
            </a:r>
            <a:r>
              <a:rPr lang="en-US" sz="1800" i="1" spc="-10" dirty="0">
                <a:effectLst/>
                <a:latin typeface="Calibri" panose="020F0502020204030204" pitchFamily="34" charset="0"/>
                <a:ea typeface="Calibri" panose="020F0502020204030204" pitchFamily="34" charset="0"/>
              </a:rPr>
              <a:t>vacation?”</a:t>
            </a:r>
            <a:endParaRPr lang="en-US" sz="1800" dirty="0">
              <a:effectLst/>
              <a:latin typeface="Calibri" panose="020F0502020204030204" pitchFamily="34" charset="0"/>
              <a:ea typeface="Calibri" panose="020F0502020204030204" pitchFamily="34" charset="0"/>
            </a:endParaRPr>
          </a:p>
          <a:p>
            <a:pPr marL="342900" marR="0" lvl="0" indent="-342900">
              <a:spcBef>
                <a:spcPts val="260"/>
              </a:spcBef>
              <a:spcAft>
                <a:spcPts val="0"/>
              </a:spcAft>
              <a:buSzPts val="2000"/>
              <a:buFont typeface="Calibri" panose="020F0502020204030204" pitchFamily="34" charset="0"/>
              <a:buAutoNum type="alphaUcPeriod"/>
              <a:tabLst>
                <a:tab pos="1090295" algn="l"/>
              </a:tabLst>
            </a:pPr>
            <a:r>
              <a:rPr lang="en-US" sz="1800" i="1" dirty="0">
                <a:effectLst/>
                <a:latin typeface="Calibri" panose="020F0502020204030204" pitchFamily="34" charset="0"/>
                <a:ea typeface="Calibri" panose="020F0502020204030204" pitchFamily="34" charset="0"/>
              </a:rPr>
              <a:t>Do</a:t>
            </a:r>
            <a:r>
              <a:rPr lang="en-US" sz="1800" i="1" spc="-5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you</a:t>
            </a:r>
            <a:r>
              <a:rPr lang="en-US" sz="1800" i="1" spc="-5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remember</a:t>
            </a:r>
            <a:r>
              <a:rPr lang="en-US" sz="1800" i="1" spc="-4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who</a:t>
            </a:r>
            <a:r>
              <a:rPr lang="en-US" sz="1800" i="1" spc="-5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I</a:t>
            </a:r>
            <a:r>
              <a:rPr lang="en-US" sz="1800" i="1" spc="-55" dirty="0">
                <a:effectLst/>
                <a:latin typeface="Calibri" panose="020F0502020204030204" pitchFamily="34" charset="0"/>
                <a:ea typeface="Calibri" panose="020F0502020204030204" pitchFamily="34" charset="0"/>
              </a:rPr>
              <a:t> </a:t>
            </a:r>
            <a:r>
              <a:rPr lang="en-US" sz="1800" i="1" spc="-20" dirty="0">
                <a:effectLst/>
                <a:latin typeface="Calibri" panose="020F0502020204030204" pitchFamily="34" charset="0"/>
                <a:ea typeface="Calibri" panose="020F0502020204030204" pitchFamily="34" charset="0"/>
              </a:rPr>
              <a:t>am?”</a:t>
            </a:r>
            <a:endParaRPr lang="en-US" sz="1800" dirty="0">
              <a:effectLst/>
              <a:latin typeface="Calibri" panose="020F0502020204030204" pitchFamily="34" charset="0"/>
              <a:ea typeface="Calibri" panose="020F0502020204030204" pitchFamily="34" charset="0"/>
            </a:endParaRPr>
          </a:p>
          <a:p>
            <a:pPr marL="342900" marR="1344295" lvl="0" indent="-342900">
              <a:lnSpc>
                <a:spcPct val="97000"/>
              </a:lnSpc>
              <a:spcBef>
                <a:spcPts val="295"/>
              </a:spcBef>
              <a:spcAft>
                <a:spcPts val="0"/>
              </a:spcAft>
              <a:buSzPts val="2000"/>
              <a:buFont typeface="Calibri" panose="020F0502020204030204" pitchFamily="34" charset="0"/>
              <a:buAutoNum type="alphaUcPeriod"/>
              <a:tabLst>
                <a:tab pos="1089660" algn="l"/>
                <a:tab pos="1090295" algn="l"/>
              </a:tabLst>
            </a:pPr>
            <a:r>
              <a:rPr lang="en-US" sz="1800" i="1" dirty="0">
                <a:effectLst/>
                <a:latin typeface="Calibri" panose="020F0502020204030204" pitchFamily="34" charset="0"/>
                <a:ea typeface="Calibri" panose="020F0502020204030204" pitchFamily="34" charset="0"/>
              </a:rPr>
              <a:t>“Hello</a:t>
            </a:r>
            <a:r>
              <a:rPr lang="en-US" sz="1800" i="1" spc="-1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Friend,</a:t>
            </a:r>
            <a:r>
              <a:rPr lang="en-US" sz="1800" i="1" spc="-2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(I</a:t>
            </a:r>
            <a:r>
              <a:rPr lang="en-US" sz="1800" i="1" spc="-2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am</a:t>
            </a:r>
            <a:r>
              <a:rPr lang="en-US" sz="1800" i="1" spc="-2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state</a:t>
            </a:r>
            <a:r>
              <a:rPr lang="en-US" sz="1800" i="1" spc="-2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your</a:t>
            </a:r>
            <a:r>
              <a:rPr lang="en-US" sz="1800" i="1" spc="-2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name),</a:t>
            </a:r>
            <a:r>
              <a:rPr lang="en-US" sz="1800" i="1" spc="-2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and</a:t>
            </a:r>
            <a:r>
              <a:rPr lang="en-US" sz="1800" i="1" spc="-3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I’ve</a:t>
            </a:r>
            <a:r>
              <a:rPr lang="en-US" sz="1800" i="1" spc="-3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missed</a:t>
            </a:r>
            <a:r>
              <a:rPr lang="en-US" sz="1800" i="1" spc="-2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visiting</a:t>
            </a:r>
            <a:r>
              <a:rPr lang="en-US" sz="1800" i="1" spc="-1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you!</a:t>
            </a:r>
            <a:r>
              <a:rPr lang="en-US" sz="1800" i="1" spc="40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I</a:t>
            </a:r>
            <a:r>
              <a:rPr lang="en-US" sz="1800" i="1" spc="-3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was</a:t>
            </a:r>
            <a:r>
              <a:rPr lang="en-US" sz="1800" i="1" spc="-3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on</a:t>
            </a:r>
            <a:r>
              <a:rPr lang="en-US" sz="1800" i="1" spc="-2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vacation,</a:t>
            </a:r>
            <a:r>
              <a:rPr lang="en-US" sz="1800" i="1" spc="-2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so</a:t>
            </a:r>
            <a:r>
              <a:rPr lang="en-US" sz="1800" i="1" spc="-3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I</a:t>
            </a:r>
            <a:r>
              <a:rPr lang="en-US" sz="1800" i="1" spc="-3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have been away for two weeks.”</a:t>
            </a:r>
            <a:endParaRPr lang="en-US"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0ECF9F25-BC73-4819-980D-2133CF6B4704}" type="slidenum">
              <a:rPr lang="en-US" smtClean="0"/>
              <a:t>6</a:t>
            </a:fld>
            <a:endParaRPr lang="en-US"/>
          </a:p>
        </p:txBody>
      </p:sp>
    </p:spTree>
    <p:extLst>
      <p:ext uri="{BB962C8B-B14F-4D97-AF65-F5344CB8AC3E}">
        <p14:creationId xmlns:p14="http://schemas.microsoft.com/office/powerpoint/2010/main" val="12859071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46760" marR="0">
              <a:spcBef>
                <a:spcPts val="95"/>
              </a:spcBef>
              <a:spcAft>
                <a:spcPts val="0"/>
              </a:spcAft>
            </a:pPr>
            <a:r>
              <a:rPr lang="en-US" sz="1800" dirty="0">
                <a:effectLst/>
                <a:latin typeface="Calibri" panose="020F0502020204030204" pitchFamily="34" charset="0"/>
                <a:ea typeface="Calibri" panose="020F0502020204030204" pitchFamily="34" charset="0"/>
              </a:rPr>
              <a:t>Here</a:t>
            </a:r>
            <a:r>
              <a:rPr lang="en-US" sz="1800" spc="-5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is</a:t>
            </a:r>
            <a:r>
              <a:rPr lang="en-US" sz="1800" spc="-5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an</a:t>
            </a:r>
            <a:r>
              <a:rPr lang="en-US" sz="1800" spc="-5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example</a:t>
            </a:r>
            <a:r>
              <a:rPr lang="en-US" sz="1800" spc="-5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of</a:t>
            </a:r>
            <a:r>
              <a:rPr lang="en-US" sz="1800" spc="-6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what</a:t>
            </a:r>
            <a:r>
              <a:rPr lang="en-US" sz="1800" spc="-6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to</a:t>
            </a:r>
            <a:r>
              <a:rPr lang="en-US" sz="1800" spc="-6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do</a:t>
            </a:r>
            <a:r>
              <a:rPr lang="en-US" sz="1800" spc="-7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when</a:t>
            </a:r>
            <a:r>
              <a:rPr lang="en-US" sz="1800" spc="-6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visiting</a:t>
            </a:r>
            <a:r>
              <a:rPr lang="en-US" sz="1800" spc="-4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a:t>
            </a:r>
            <a:r>
              <a:rPr lang="en-US" sz="1800" spc="-6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resident</a:t>
            </a:r>
            <a:r>
              <a:rPr lang="en-US" sz="1800" spc="-3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that</a:t>
            </a:r>
            <a:r>
              <a:rPr lang="en-US" sz="1800" spc="-5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might</a:t>
            </a:r>
            <a:r>
              <a:rPr lang="en-US" sz="1800" spc="-5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have</a:t>
            </a:r>
            <a:r>
              <a:rPr lang="en-US" sz="1800" spc="-5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memory</a:t>
            </a:r>
            <a:r>
              <a:rPr lang="en-US" sz="1800" spc="-60" dirty="0">
                <a:effectLst/>
                <a:latin typeface="Calibri" panose="020F0502020204030204" pitchFamily="34" charset="0"/>
                <a:ea typeface="Calibri" panose="020F0502020204030204" pitchFamily="34" charset="0"/>
              </a:rPr>
              <a:t> </a:t>
            </a:r>
            <a:r>
              <a:rPr lang="en-US" sz="1800" spc="-10" dirty="0">
                <a:effectLst/>
                <a:latin typeface="Calibri" panose="020F0502020204030204" pitchFamily="34" charset="0"/>
                <a:ea typeface="Calibri" panose="020F0502020204030204" pitchFamily="34" charset="0"/>
              </a:rPr>
              <a:t>issues.</a:t>
            </a:r>
            <a:endParaRPr lang="en-US" sz="1800" dirty="0">
              <a:effectLst/>
              <a:latin typeface="Calibri" panose="020F0502020204030204" pitchFamily="34" charset="0"/>
              <a:ea typeface="Calibri" panose="020F0502020204030204" pitchFamily="34" charset="0"/>
            </a:endParaRPr>
          </a:p>
          <a:p>
            <a:pPr marL="0" marR="0">
              <a:spcBef>
                <a:spcPts val="15"/>
              </a:spcBef>
              <a:spcAft>
                <a:spcPts val="0"/>
              </a:spcAft>
            </a:pPr>
            <a:r>
              <a:rPr lang="en-US" sz="1800" dirty="0">
                <a:effectLst/>
                <a:latin typeface="Calibri" panose="020F0502020204030204" pitchFamily="34" charset="0"/>
                <a:ea typeface="Calibri" panose="020F0502020204030204" pitchFamily="34" charset="0"/>
              </a:rPr>
              <a:t> </a:t>
            </a:r>
          </a:p>
          <a:p>
            <a:pPr marL="746760" marR="965200">
              <a:lnSpc>
                <a:spcPct val="97000"/>
              </a:lnSpc>
              <a:spcBef>
                <a:spcPts val="0"/>
              </a:spcBef>
              <a:spcAft>
                <a:spcPts val="0"/>
              </a:spcAft>
            </a:pPr>
            <a:r>
              <a:rPr lang="en-US" sz="1800" dirty="0">
                <a:effectLst/>
                <a:latin typeface="Calibri" panose="020F0502020204030204" pitchFamily="34" charset="0"/>
                <a:ea typeface="Calibri" panose="020F0502020204030204" pitchFamily="34" charset="0"/>
              </a:rPr>
              <a:t>Your</a:t>
            </a:r>
            <a:r>
              <a:rPr lang="en-US" sz="1800" spc="-5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Friend</a:t>
            </a:r>
            <a:r>
              <a:rPr lang="en-US" sz="1800" spc="-2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is</a:t>
            </a:r>
            <a:r>
              <a:rPr lang="en-US" sz="1800" spc="-4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a:t>
            </a:r>
            <a:r>
              <a:rPr lang="en-US" sz="1800" spc="-4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memory-impaired</a:t>
            </a:r>
            <a:r>
              <a:rPr lang="en-US" sz="1800" spc="-2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resident.</a:t>
            </a:r>
            <a:r>
              <a:rPr lang="en-US" sz="1800" spc="38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Because</a:t>
            </a:r>
            <a:r>
              <a:rPr lang="en-US" sz="1800" spc="-2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you</a:t>
            </a:r>
            <a:r>
              <a:rPr lang="en-US" sz="1800" spc="-6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were</a:t>
            </a:r>
            <a:r>
              <a:rPr lang="en-US" sz="1800" spc="-4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on</a:t>
            </a:r>
            <a:r>
              <a:rPr lang="en-US" sz="1800" spc="-5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vacation</a:t>
            </a:r>
            <a:r>
              <a:rPr lang="en-US" sz="1800" spc="-3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last</a:t>
            </a:r>
            <a:r>
              <a:rPr lang="en-US" sz="1800" spc="-3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week,</a:t>
            </a:r>
            <a:r>
              <a:rPr lang="en-US" sz="1800" spc="-4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you</a:t>
            </a:r>
            <a:r>
              <a:rPr lang="en-US" sz="1800" spc="-5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have</a:t>
            </a:r>
            <a:r>
              <a:rPr lang="en-US" sz="1800" spc="-4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not seen or spoken to them for a while.</a:t>
            </a:r>
          </a:p>
          <a:p>
            <a:pPr marL="0" marR="0">
              <a:spcBef>
                <a:spcPts val="55"/>
              </a:spcBef>
              <a:spcAft>
                <a:spcPts val="0"/>
              </a:spcAft>
            </a:pPr>
            <a:r>
              <a:rPr lang="en-US" sz="1800" dirty="0">
                <a:effectLst/>
                <a:latin typeface="Calibri" panose="020F0502020204030204" pitchFamily="34" charset="0"/>
                <a:ea typeface="Calibri" panose="020F0502020204030204" pitchFamily="34" charset="0"/>
              </a:rPr>
              <a:t> </a:t>
            </a:r>
          </a:p>
          <a:p>
            <a:pPr marL="746760" marR="0">
              <a:spcBef>
                <a:spcPts val="0"/>
              </a:spcBef>
              <a:spcAft>
                <a:spcPts val="0"/>
              </a:spcAft>
            </a:pPr>
            <a:r>
              <a:rPr lang="en-US" sz="1800" b="1" dirty="0">
                <a:effectLst/>
                <a:latin typeface="Calibri" panose="020F0502020204030204" pitchFamily="34" charset="0"/>
                <a:ea typeface="Calibri" panose="020F0502020204030204" pitchFamily="34" charset="0"/>
              </a:rPr>
              <a:t>When</a:t>
            </a:r>
            <a:r>
              <a:rPr lang="en-US" sz="1800" b="1" spc="-65" dirty="0">
                <a:effectLst/>
                <a:latin typeface="Calibri" panose="020F0502020204030204" pitchFamily="34" charset="0"/>
                <a:ea typeface="Calibri" panose="020F0502020204030204" pitchFamily="34" charset="0"/>
              </a:rPr>
              <a:t> </a:t>
            </a:r>
            <a:r>
              <a:rPr lang="en-US" sz="1800" b="1" dirty="0">
                <a:effectLst/>
                <a:latin typeface="Calibri" panose="020F0502020204030204" pitchFamily="34" charset="0"/>
                <a:ea typeface="Calibri" panose="020F0502020204030204" pitchFamily="34" charset="0"/>
              </a:rPr>
              <a:t>you</a:t>
            </a:r>
            <a:r>
              <a:rPr lang="en-US" sz="1800" b="1" spc="-60" dirty="0">
                <a:effectLst/>
                <a:latin typeface="Calibri" panose="020F0502020204030204" pitchFamily="34" charset="0"/>
                <a:ea typeface="Calibri" panose="020F0502020204030204" pitchFamily="34" charset="0"/>
              </a:rPr>
              <a:t> </a:t>
            </a:r>
            <a:r>
              <a:rPr lang="en-US" sz="1800" b="1" dirty="0">
                <a:effectLst/>
                <a:latin typeface="Calibri" panose="020F0502020204030204" pitchFamily="34" charset="0"/>
                <a:ea typeface="Calibri" panose="020F0502020204030204" pitchFamily="34" charset="0"/>
              </a:rPr>
              <a:t>return</a:t>
            </a:r>
            <a:r>
              <a:rPr lang="en-US" sz="1800" b="1" spc="-55" dirty="0">
                <a:effectLst/>
                <a:latin typeface="Calibri" panose="020F0502020204030204" pitchFamily="34" charset="0"/>
                <a:ea typeface="Calibri" panose="020F0502020204030204" pitchFamily="34" charset="0"/>
              </a:rPr>
              <a:t> </a:t>
            </a:r>
            <a:r>
              <a:rPr lang="en-US" sz="1800" b="1" dirty="0">
                <a:effectLst/>
                <a:latin typeface="Calibri" panose="020F0502020204030204" pitchFamily="34" charset="0"/>
                <a:ea typeface="Calibri" panose="020F0502020204030204" pitchFamily="34" charset="0"/>
              </a:rPr>
              <a:t>for</a:t>
            </a:r>
            <a:r>
              <a:rPr lang="en-US" sz="1800" b="1" spc="-60" dirty="0">
                <a:effectLst/>
                <a:latin typeface="Calibri" panose="020F0502020204030204" pitchFamily="34" charset="0"/>
                <a:ea typeface="Calibri" panose="020F0502020204030204" pitchFamily="34" charset="0"/>
              </a:rPr>
              <a:t> </a:t>
            </a:r>
            <a:r>
              <a:rPr lang="en-US" sz="1800" b="1" dirty="0">
                <a:effectLst/>
                <a:latin typeface="Calibri" panose="020F0502020204030204" pitchFamily="34" charset="0"/>
                <a:ea typeface="Calibri" panose="020F0502020204030204" pitchFamily="34" charset="0"/>
              </a:rPr>
              <a:t>your</a:t>
            </a:r>
            <a:r>
              <a:rPr lang="en-US" sz="1800" b="1" spc="-60" dirty="0">
                <a:effectLst/>
                <a:latin typeface="Calibri" panose="020F0502020204030204" pitchFamily="34" charset="0"/>
                <a:ea typeface="Calibri" panose="020F0502020204030204" pitchFamily="34" charset="0"/>
              </a:rPr>
              <a:t> </a:t>
            </a:r>
            <a:r>
              <a:rPr lang="en-US" sz="1800" b="1" dirty="0">
                <a:effectLst/>
                <a:latin typeface="Calibri" panose="020F0502020204030204" pitchFamily="34" charset="0"/>
                <a:ea typeface="Calibri" panose="020F0502020204030204" pitchFamily="34" charset="0"/>
              </a:rPr>
              <a:t>first</a:t>
            </a:r>
            <a:r>
              <a:rPr lang="en-US" sz="1800" b="1" spc="-60" dirty="0">
                <a:effectLst/>
                <a:latin typeface="Calibri" panose="020F0502020204030204" pitchFamily="34" charset="0"/>
                <a:ea typeface="Calibri" panose="020F0502020204030204" pitchFamily="34" charset="0"/>
              </a:rPr>
              <a:t> </a:t>
            </a:r>
            <a:r>
              <a:rPr lang="en-US" sz="1800" b="1" dirty="0">
                <a:effectLst/>
                <a:latin typeface="Calibri" panose="020F0502020204030204" pitchFamily="34" charset="0"/>
                <a:ea typeface="Calibri" panose="020F0502020204030204" pitchFamily="34" charset="0"/>
              </a:rPr>
              <a:t>visit</a:t>
            </a:r>
            <a:r>
              <a:rPr lang="en-US" sz="1800" b="1" spc="-85" dirty="0">
                <a:effectLst/>
                <a:latin typeface="Calibri" panose="020F0502020204030204" pitchFamily="34" charset="0"/>
                <a:ea typeface="Calibri" panose="020F0502020204030204" pitchFamily="34" charset="0"/>
              </a:rPr>
              <a:t> </a:t>
            </a:r>
            <a:r>
              <a:rPr lang="en-US" sz="1800" b="1" dirty="0">
                <a:effectLst/>
                <a:latin typeface="Calibri" panose="020F0502020204030204" pitchFamily="34" charset="0"/>
                <a:ea typeface="Calibri" panose="020F0502020204030204" pitchFamily="34" charset="0"/>
              </a:rPr>
              <a:t>with</a:t>
            </a:r>
            <a:r>
              <a:rPr lang="en-US" sz="1800" b="1" spc="-65" dirty="0">
                <a:effectLst/>
                <a:latin typeface="Calibri" panose="020F0502020204030204" pitchFamily="34" charset="0"/>
                <a:ea typeface="Calibri" panose="020F0502020204030204" pitchFamily="34" charset="0"/>
              </a:rPr>
              <a:t> </a:t>
            </a:r>
            <a:r>
              <a:rPr lang="en-US" sz="1800" b="1" dirty="0">
                <a:effectLst/>
                <a:latin typeface="Calibri" panose="020F0502020204030204" pitchFamily="34" charset="0"/>
                <a:ea typeface="Calibri" panose="020F0502020204030204" pitchFamily="34" charset="0"/>
              </a:rPr>
              <a:t>your</a:t>
            </a:r>
            <a:r>
              <a:rPr lang="en-US" sz="1800" b="1" spc="-60" dirty="0">
                <a:effectLst/>
                <a:latin typeface="Calibri" panose="020F0502020204030204" pitchFamily="34" charset="0"/>
                <a:ea typeface="Calibri" panose="020F0502020204030204" pitchFamily="34" charset="0"/>
              </a:rPr>
              <a:t> </a:t>
            </a:r>
            <a:r>
              <a:rPr lang="en-US" sz="1800" b="1" dirty="0">
                <a:effectLst/>
                <a:latin typeface="Calibri" panose="020F0502020204030204" pitchFamily="34" charset="0"/>
                <a:ea typeface="Calibri" panose="020F0502020204030204" pitchFamily="34" charset="0"/>
              </a:rPr>
              <a:t>Friend;</a:t>
            </a:r>
            <a:r>
              <a:rPr lang="en-US" sz="1800" b="1" spc="-70" dirty="0">
                <a:effectLst/>
                <a:latin typeface="Calibri" panose="020F0502020204030204" pitchFamily="34" charset="0"/>
                <a:ea typeface="Calibri" panose="020F0502020204030204" pitchFamily="34" charset="0"/>
              </a:rPr>
              <a:t> </a:t>
            </a:r>
            <a:r>
              <a:rPr lang="en-US" sz="1800" b="1" dirty="0">
                <a:effectLst/>
                <a:latin typeface="Calibri" panose="020F0502020204030204" pitchFamily="34" charset="0"/>
                <a:ea typeface="Calibri" panose="020F0502020204030204" pitchFamily="34" charset="0"/>
              </a:rPr>
              <a:t>what</a:t>
            </a:r>
            <a:r>
              <a:rPr lang="en-US" sz="1800" b="1" spc="-70" dirty="0">
                <a:effectLst/>
                <a:latin typeface="Calibri" panose="020F0502020204030204" pitchFamily="34" charset="0"/>
                <a:ea typeface="Calibri" panose="020F0502020204030204" pitchFamily="34" charset="0"/>
              </a:rPr>
              <a:t> </a:t>
            </a:r>
            <a:r>
              <a:rPr lang="en-US" sz="1800" b="1" dirty="0">
                <a:effectLst/>
                <a:latin typeface="Calibri" panose="020F0502020204030204" pitchFamily="34" charset="0"/>
                <a:ea typeface="Calibri" panose="020F0502020204030204" pitchFamily="34" charset="0"/>
              </a:rPr>
              <a:t>should</a:t>
            </a:r>
            <a:r>
              <a:rPr lang="en-US" sz="1800" b="1" spc="-70" dirty="0">
                <a:effectLst/>
                <a:latin typeface="Calibri" panose="020F0502020204030204" pitchFamily="34" charset="0"/>
                <a:ea typeface="Calibri" panose="020F0502020204030204" pitchFamily="34" charset="0"/>
              </a:rPr>
              <a:t> </a:t>
            </a:r>
            <a:r>
              <a:rPr lang="en-US" sz="1800" b="1" dirty="0">
                <a:effectLst/>
                <a:latin typeface="Calibri" panose="020F0502020204030204" pitchFamily="34" charset="0"/>
                <a:ea typeface="Calibri" panose="020F0502020204030204" pitchFamily="34" charset="0"/>
              </a:rPr>
              <a:t>you</a:t>
            </a:r>
            <a:r>
              <a:rPr lang="en-US" sz="1800" b="1" spc="-55" dirty="0">
                <a:effectLst/>
                <a:latin typeface="Calibri" panose="020F0502020204030204" pitchFamily="34" charset="0"/>
                <a:ea typeface="Calibri" panose="020F0502020204030204" pitchFamily="34" charset="0"/>
              </a:rPr>
              <a:t> </a:t>
            </a:r>
            <a:r>
              <a:rPr lang="en-US" sz="1800" b="1" spc="-20" dirty="0">
                <a:effectLst/>
                <a:latin typeface="Calibri" panose="020F0502020204030204" pitchFamily="34" charset="0"/>
                <a:ea typeface="Calibri" panose="020F0502020204030204" pitchFamily="34" charset="0"/>
              </a:rPr>
              <a:t>say?</a:t>
            </a:r>
            <a:endParaRPr lang="en-US" sz="1800" b="1" dirty="0">
              <a:effectLst/>
              <a:latin typeface="Calibri" panose="020F0502020204030204" pitchFamily="34" charset="0"/>
              <a:ea typeface="Calibri" panose="020F0502020204030204" pitchFamily="34" charset="0"/>
            </a:endParaRPr>
          </a:p>
          <a:p>
            <a:pPr marL="0" marR="0">
              <a:spcBef>
                <a:spcPts val="40"/>
              </a:spcBef>
              <a:spcAft>
                <a:spcPts val="0"/>
              </a:spcAft>
            </a:pPr>
            <a:r>
              <a:rPr lang="en-US" sz="1800" b="1" dirty="0">
                <a:effectLst/>
                <a:latin typeface="Calibri" panose="020F050202020403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2000"/>
              <a:buFont typeface="Calibri" panose="020F0502020204030204" pitchFamily="34" charset="0"/>
              <a:buAutoNum type="alphaUcPeriod"/>
              <a:tabLst>
                <a:tab pos="1090295" algn="l"/>
              </a:tabLst>
            </a:pPr>
            <a:r>
              <a:rPr lang="en-US" sz="1800" i="1" dirty="0">
                <a:effectLst/>
                <a:latin typeface="Calibri" panose="020F0502020204030204" pitchFamily="34" charset="0"/>
                <a:ea typeface="Calibri" panose="020F0502020204030204" pitchFamily="34" charset="0"/>
              </a:rPr>
              <a:t>“Hello</a:t>
            </a:r>
            <a:r>
              <a:rPr lang="en-US" sz="1800" i="1" spc="-4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Friend,</a:t>
            </a:r>
            <a:r>
              <a:rPr lang="en-US" sz="1800" i="1" spc="-5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what</a:t>
            </a:r>
            <a:r>
              <a:rPr lang="en-US" sz="1800" i="1" spc="-6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have</a:t>
            </a:r>
            <a:r>
              <a:rPr lang="en-US" sz="1800" i="1" spc="-6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you</a:t>
            </a:r>
            <a:r>
              <a:rPr lang="en-US" sz="1800" i="1" spc="-6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been</a:t>
            </a:r>
            <a:r>
              <a:rPr lang="en-US" sz="1800" i="1" spc="-7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doing</a:t>
            </a:r>
            <a:r>
              <a:rPr lang="en-US" sz="1800" i="1" spc="-6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while</a:t>
            </a:r>
            <a:r>
              <a:rPr lang="en-US" sz="1800" i="1" spc="-5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I’ve</a:t>
            </a:r>
            <a:r>
              <a:rPr lang="en-US" sz="1800" i="1" spc="-6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been</a:t>
            </a:r>
            <a:r>
              <a:rPr lang="en-US" sz="1800" i="1" spc="-7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on</a:t>
            </a:r>
            <a:r>
              <a:rPr lang="en-US" sz="1800" i="1" spc="-65" dirty="0">
                <a:effectLst/>
                <a:latin typeface="Calibri" panose="020F0502020204030204" pitchFamily="34" charset="0"/>
                <a:ea typeface="Calibri" panose="020F0502020204030204" pitchFamily="34" charset="0"/>
              </a:rPr>
              <a:t> </a:t>
            </a:r>
            <a:r>
              <a:rPr lang="en-US" sz="1800" i="1" spc="-10" dirty="0">
                <a:effectLst/>
                <a:latin typeface="Calibri" panose="020F0502020204030204" pitchFamily="34" charset="0"/>
                <a:ea typeface="Calibri" panose="020F0502020204030204" pitchFamily="34" charset="0"/>
              </a:rPr>
              <a:t>vacation?”</a:t>
            </a:r>
            <a:endParaRPr lang="en-US" sz="1800" dirty="0">
              <a:effectLst/>
              <a:latin typeface="Calibri" panose="020F0502020204030204" pitchFamily="34" charset="0"/>
              <a:ea typeface="Calibri" panose="020F0502020204030204" pitchFamily="34" charset="0"/>
            </a:endParaRPr>
          </a:p>
          <a:p>
            <a:pPr marL="342900" marR="0" lvl="0" indent="-342900">
              <a:spcBef>
                <a:spcPts val="260"/>
              </a:spcBef>
              <a:spcAft>
                <a:spcPts val="0"/>
              </a:spcAft>
              <a:buSzPts val="2000"/>
              <a:buFont typeface="Calibri" panose="020F0502020204030204" pitchFamily="34" charset="0"/>
              <a:buAutoNum type="alphaUcPeriod"/>
              <a:tabLst>
                <a:tab pos="1090295" algn="l"/>
              </a:tabLst>
            </a:pPr>
            <a:r>
              <a:rPr lang="en-US" sz="1800" i="1" dirty="0">
                <a:effectLst/>
                <a:latin typeface="Calibri" panose="020F0502020204030204" pitchFamily="34" charset="0"/>
                <a:ea typeface="Calibri" panose="020F0502020204030204" pitchFamily="34" charset="0"/>
              </a:rPr>
              <a:t>Do</a:t>
            </a:r>
            <a:r>
              <a:rPr lang="en-US" sz="1800" i="1" spc="-5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you</a:t>
            </a:r>
            <a:r>
              <a:rPr lang="en-US" sz="1800" i="1" spc="-5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remember</a:t>
            </a:r>
            <a:r>
              <a:rPr lang="en-US" sz="1800" i="1" spc="-4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who</a:t>
            </a:r>
            <a:r>
              <a:rPr lang="en-US" sz="1800" i="1" spc="-5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I</a:t>
            </a:r>
            <a:r>
              <a:rPr lang="en-US" sz="1800" i="1" spc="-55" dirty="0">
                <a:effectLst/>
                <a:latin typeface="Calibri" panose="020F0502020204030204" pitchFamily="34" charset="0"/>
                <a:ea typeface="Calibri" panose="020F0502020204030204" pitchFamily="34" charset="0"/>
              </a:rPr>
              <a:t> </a:t>
            </a:r>
            <a:r>
              <a:rPr lang="en-US" sz="1800" i="1" spc="-20" dirty="0">
                <a:effectLst/>
                <a:latin typeface="Calibri" panose="020F0502020204030204" pitchFamily="34" charset="0"/>
                <a:ea typeface="Calibri" panose="020F0502020204030204" pitchFamily="34" charset="0"/>
              </a:rPr>
              <a:t>am?”</a:t>
            </a:r>
            <a:endParaRPr lang="en-US" sz="1800" dirty="0">
              <a:effectLst/>
              <a:latin typeface="Calibri" panose="020F0502020204030204" pitchFamily="34" charset="0"/>
              <a:ea typeface="Calibri" panose="020F0502020204030204" pitchFamily="34" charset="0"/>
            </a:endParaRPr>
          </a:p>
          <a:p>
            <a:pPr marL="342900" marR="1344295" lvl="0" indent="-342900">
              <a:lnSpc>
                <a:spcPct val="97000"/>
              </a:lnSpc>
              <a:spcBef>
                <a:spcPts val="295"/>
              </a:spcBef>
              <a:spcAft>
                <a:spcPts val="0"/>
              </a:spcAft>
              <a:buSzPts val="2000"/>
              <a:buFont typeface="Calibri" panose="020F0502020204030204" pitchFamily="34" charset="0"/>
              <a:buAutoNum type="alphaUcPeriod"/>
              <a:tabLst>
                <a:tab pos="1089660" algn="l"/>
                <a:tab pos="1090295" algn="l"/>
              </a:tabLst>
            </a:pPr>
            <a:r>
              <a:rPr lang="en-US" sz="1800" i="1" dirty="0">
                <a:effectLst/>
                <a:latin typeface="Calibri" panose="020F0502020204030204" pitchFamily="34" charset="0"/>
                <a:ea typeface="Calibri" panose="020F0502020204030204" pitchFamily="34" charset="0"/>
              </a:rPr>
              <a:t>“Hello</a:t>
            </a:r>
            <a:r>
              <a:rPr lang="en-US" sz="1800" i="1" spc="-1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Friend,</a:t>
            </a:r>
            <a:r>
              <a:rPr lang="en-US" sz="1800" i="1" spc="-2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(I</a:t>
            </a:r>
            <a:r>
              <a:rPr lang="en-US" sz="1800" i="1" spc="-2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am</a:t>
            </a:r>
            <a:r>
              <a:rPr lang="en-US" sz="1800" i="1" spc="-2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state</a:t>
            </a:r>
            <a:r>
              <a:rPr lang="en-US" sz="1800" i="1" spc="-2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your</a:t>
            </a:r>
            <a:r>
              <a:rPr lang="en-US" sz="1800" i="1" spc="-2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name),</a:t>
            </a:r>
            <a:r>
              <a:rPr lang="en-US" sz="1800" i="1" spc="-2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and</a:t>
            </a:r>
            <a:r>
              <a:rPr lang="en-US" sz="1800" i="1" spc="-3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I’ve</a:t>
            </a:r>
            <a:r>
              <a:rPr lang="en-US" sz="1800" i="1" spc="-3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missed</a:t>
            </a:r>
            <a:r>
              <a:rPr lang="en-US" sz="1800" i="1" spc="-2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visiting</a:t>
            </a:r>
            <a:r>
              <a:rPr lang="en-US" sz="1800" i="1" spc="-1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you!</a:t>
            </a:r>
            <a:r>
              <a:rPr lang="en-US" sz="1800" i="1" spc="40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I</a:t>
            </a:r>
            <a:r>
              <a:rPr lang="en-US" sz="1800" i="1" spc="-3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was</a:t>
            </a:r>
            <a:r>
              <a:rPr lang="en-US" sz="1800" i="1" spc="-3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on</a:t>
            </a:r>
            <a:r>
              <a:rPr lang="en-US" sz="1800" i="1" spc="-2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vacation,</a:t>
            </a:r>
            <a:r>
              <a:rPr lang="en-US" sz="1800" i="1" spc="-2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so</a:t>
            </a:r>
            <a:r>
              <a:rPr lang="en-US" sz="1800" i="1" spc="-3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I</a:t>
            </a:r>
            <a:r>
              <a:rPr lang="en-US" sz="1800" i="1" spc="-3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have been away for two weeks.”</a:t>
            </a:r>
            <a:endParaRPr lang="en-US"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0ECF9F25-BC73-4819-980D-2133CF6B4704}" type="slidenum">
              <a:rPr lang="en-US" smtClean="0"/>
              <a:t>7</a:t>
            </a:fld>
            <a:endParaRPr lang="en-US"/>
          </a:p>
        </p:txBody>
      </p:sp>
    </p:spTree>
    <p:extLst>
      <p:ext uri="{BB962C8B-B14F-4D97-AF65-F5344CB8AC3E}">
        <p14:creationId xmlns:p14="http://schemas.microsoft.com/office/powerpoint/2010/main" val="30821926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46760" marR="0">
              <a:spcBef>
                <a:spcPts val="95"/>
              </a:spcBef>
              <a:spcAft>
                <a:spcPts val="0"/>
              </a:spcAft>
            </a:pPr>
            <a:r>
              <a:rPr lang="en-US" sz="1800" b="1" dirty="0">
                <a:effectLst/>
                <a:latin typeface="Calibri" panose="020F0502020204030204" pitchFamily="34" charset="0"/>
                <a:ea typeface="Calibri" panose="020F0502020204030204" pitchFamily="34" charset="0"/>
              </a:rPr>
              <a:t>Correct!</a:t>
            </a:r>
            <a:r>
              <a:rPr lang="en-US" sz="1800" b="1" spc="355" dirty="0">
                <a:effectLst/>
                <a:latin typeface="Calibri" panose="020F0502020204030204" pitchFamily="34" charset="0"/>
                <a:ea typeface="Calibri" panose="020F0502020204030204" pitchFamily="34" charset="0"/>
              </a:rPr>
              <a:t> </a:t>
            </a:r>
            <a:r>
              <a:rPr lang="en-US" sz="1800" b="1" dirty="0">
                <a:effectLst/>
                <a:latin typeface="Calibri" panose="020F0502020204030204" pitchFamily="34" charset="0"/>
                <a:ea typeface="Calibri" panose="020F0502020204030204" pitchFamily="34" charset="0"/>
              </a:rPr>
              <a:t>The</a:t>
            </a:r>
            <a:r>
              <a:rPr lang="en-US" sz="1800" b="1" spc="-45" dirty="0">
                <a:effectLst/>
                <a:latin typeface="Calibri" panose="020F0502020204030204" pitchFamily="34" charset="0"/>
                <a:ea typeface="Calibri" panose="020F0502020204030204" pitchFamily="34" charset="0"/>
              </a:rPr>
              <a:t> </a:t>
            </a:r>
            <a:r>
              <a:rPr lang="en-US" sz="1800" b="1" dirty="0">
                <a:effectLst/>
                <a:latin typeface="Calibri" panose="020F0502020204030204" pitchFamily="34" charset="0"/>
                <a:ea typeface="Calibri" panose="020F0502020204030204" pitchFamily="34" charset="0"/>
              </a:rPr>
              <a:t>Answer</a:t>
            </a:r>
            <a:r>
              <a:rPr lang="en-US" sz="1800" b="1" spc="-45" dirty="0">
                <a:effectLst/>
                <a:latin typeface="Calibri" panose="020F0502020204030204" pitchFamily="34" charset="0"/>
                <a:ea typeface="Calibri" panose="020F0502020204030204" pitchFamily="34" charset="0"/>
              </a:rPr>
              <a:t> </a:t>
            </a:r>
            <a:r>
              <a:rPr lang="en-US" sz="1800" b="1" dirty="0">
                <a:effectLst/>
                <a:latin typeface="Calibri" panose="020F0502020204030204" pitchFamily="34" charset="0"/>
                <a:ea typeface="Calibri" panose="020F0502020204030204" pitchFamily="34" charset="0"/>
              </a:rPr>
              <a:t>is</a:t>
            </a:r>
            <a:r>
              <a:rPr lang="en-US" sz="1800" b="1" spc="-60" dirty="0">
                <a:effectLst/>
                <a:latin typeface="Calibri" panose="020F0502020204030204" pitchFamily="34" charset="0"/>
                <a:ea typeface="Calibri" panose="020F0502020204030204" pitchFamily="34" charset="0"/>
              </a:rPr>
              <a:t> </a:t>
            </a:r>
            <a:r>
              <a:rPr lang="en-US" sz="1800" b="1" spc="-25" dirty="0">
                <a:effectLst/>
                <a:latin typeface="Calibri" panose="020F0502020204030204" pitchFamily="34" charset="0"/>
                <a:ea typeface="Calibri" panose="020F0502020204030204" pitchFamily="34" charset="0"/>
              </a:rPr>
              <a:t>C!</a:t>
            </a:r>
            <a:endParaRPr lang="en-US" sz="1800" b="1" dirty="0">
              <a:effectLst/>
              <a:latin typeface="Calibri" panose="020F0502020204030204" pitchFamily="34" charset="0"/>
              <a:ea typeface="Calibri" panose="020F0502020204030204" pitchFamily="34" charset="0"/>
            </a:endParaRPr>
          </a:p>
          <a:p>
            <a:pPr marL="0" marR="0">
              <a:spcBef>
                <a:spcPts val="15"/>
              </a:spcBef>
              <a:spcAft>
                <a:spcPts val="0"/>
              </a:spcAft>
            </a:pPr>
            <a:r>
              <a:rPr lang="en-US" sz="1800" b="1" dirty="0">
                <a:effectLst/>
                <a:latin typeface="Calibri" panose="020F050202020403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746760" marR="965200">
              <a:lnSpc>
                <a:spcPct val="97000"/>
              </a:lnSpc>
              <a:spcBef>
                <a:spcPts val="0"/>
              </a:spcBef>
              <a:spcAft>
                <a:spcPts val="0"/>
              </a:spcAft>
            </a:pPr>
            <a:r>
              <a:rPr lang="en-US" sz="1800" b="1" i="1" dirty="0">
                <a:effectLst/>
                <a:latin typeface="Calibri" panose="020F0502020204030204" pitchFamily="34" charset="0"/>
                <a:ea typeface="Calibri" panose="020F0502020204030204" pitchFamily="34" charset="0"/>
              </a:rPr>
              <a:t>“Hello</a:t>
            </a:r>
            <a:r>
              <a:rPr lang="en-US" sz="1800" b="1" i="1" spc="-30" dirty="0">
                <a:effectLst/>
                <a:latin typeface="Calibri" panose="020F0502020204030204" pitchFamily="34" charset="0"/>
                <a:ea typeface="Calibri" panose="020F0502020204030204" pitchFamily="34" charset="0"/>
              </a:rPr>
              <a:t> </a:t>
            </a:r>
            <a:r>
              <a:rPr lang="en-US" sz="1800" b="1" i="1" dirty="0">
                <a:effectLst/>
                <a:latin typeface="Calibri" panose="020F0502020204030204" pitchFamily="34" charset="0"/>
                <a:ea typeface="Calibri" panose="020F0502020204030204" pitchFamily="34" charset="0"/>
              </a:rPr>
              <a:t>Friend,</a:t>
            </a:r>
            <a:r>
              <a:rPr lang="en-US" sz="1800" b="1" i="1" spc="-45" dirty="0">
                <a:effectLst/>
                <a:latin typeface="Calibri" panose="020F0502020204030204" pitchFamily="34" charset="0"/>
                <a:ea typeface="Calibri" panose="020F0502020204030204" pitchFamily="34" charset="0"/>
              </a:rPr>
              <a:t> </a:t>
            </a:r>
            <a:r>
              <a:rPr lang="en-US" sz="1800" b="1" i="1" dirty="0">
                <a:effectLst/>
                <a:latin typeface="Calibri" panose="020F0502020204030204" pitchFamily="34" charset="0"/>
                <a:ea typeface="Calibri" panose="020F0502020204030204" pitchFamily="34" charset="0"/>
              </a:rPr>
              <a:t>(I</a:t>
            </a:r>
            <a:r>
              <a:rPr lang="en-US" sz="1800" b="1" i="1" spc="-15" dirty="0">
                <a:effectLst/>
                <a:latin typeface="Calibri" panose="020F0502020204030204" pitchFamily="34" charset="0"/>
                <a:ea typeface="Calibri" panose="020F0502020204030204" pitchFamily="34" charset="0"/>
              </a:rPr>
              <a:t> </a:t>
            </a:r>
            <a:r>
              <a:rPr lang="en-US" sz="1800" b="1" i="1" dirty="0">
                <a:effectLst/>
                <a:latin typeface="Calibri" panose="020F0502020204030204" pitchFamily="34" charset="0"/>
                <a:ea typeface="Calibri" panose="020F0502020204030204" pitchFamily="34" charset="0"/>
              </a:rPr>
              <a:t>am</a:t>
            </a:r>
            <a:r>
              <a:rPr lang="en-US" sz="1800" b="1" i="1" spc="-20" dirty="0">
                <a:effectLst/>
                <a:latin typeface="Calibri" panose="020F0502020204030204" pitchFamily="34" charset="0"/>
                <a:ea typeface="Calibri" panose="020F0502020204030204" pitchFamily="34" charset="0"/>
              </a:rPr>
              <a:t> </a:t>
            </a:r>
            <a:r>
              <a:rPr lang="en-US" sz="1800" b="1" i="1" dirty="0">
                <a:effectLst/>
                <a:latin typeface="Calibri" panose="020F0502020204030204" pitchFamily="34" charset="0"/>
                <a:ea typeface="Calibri" panose="020F0502020204030204" pitchFamily="34" charset="0"/>
              </a:rPr>
              <a:t>state</a:t>
            </a:r>
            <a:r>
              <a:rPr lang="en-US" sz="1800" b="1" i="1" spc="-30" dirty="0">
                <a:effectLst/>
                <a:latin typeface="Calibri" panose="020F0502020204030204" pitchFamily="34" charset="0"/>
                <a:ea typeface="Calibri" panose="020F0502020204030204" pitchFamily="34" charset="0"/>
              </a:rPr>
              <a:t> </a:t>
            </a:r>
            <a:r>
              <a:rPr lang="en-US" sz="1800" b="1" i="1" dirty="0">
                <a:effectLst/>
                <a:latin typeface="Calibri" panose="020F0502020204030204" pitchFamily="34" charset="0"/>
                <a:ea typeface="Calibri" panose="020F0502020204030204" pitchFamily="34" charset="0"/>
              </a:rPr>
              <a:t>your</a:t>
            </a:r>
            <a:r>
              <a:rPr lang="en-US" sz="1800" b="1" i="1" spc="-45" dirty="0">
                <a:effectLst/>
                <a:latin typeface="Calibri" panose="020F0502020204030204" pitchFamily="34" charset="0"/>
                <a:ea typeface="Calibri" panose="020F0502020204030204" pitchFamily="34" charset="0"/>
              </a:rPr>
              <a:t> </a:t>
            </a:r>
            <a:r>
              <a:rPr lang="en-US" sz="1800" b="1" i="1" dirty="0">
                <a:effectLst/>
                <a:latin typeface="Calibri" panose="020F0502020204030204" pitchFamily="34" charset="0"/>
                <a:ea typeface="Calibri" panose="020F0502020204030204" pitchFamily="34" charset="0"/>
              </a:rPr>
              <a:t>name),</a:t>
            </a:r>
            <a:r>
              <a:rPr lang="en-US" sz="1800" b="1" i="1" spc="-30" dirty="0">
                <a:effectLst/>
                <a:latin typeface="Calibri" panose="020F0502020204030204" pitchFamily="34" charset="0"/>
                <a:ea typeface="Calibri" panose="020F0502020204030204" pitchFamily="34" charset="0"/>
              </a:rPr>
              <a:t> </a:t>
            </a:r>
            <a:r>
              <a:rPr lang="en-US" sz="1800" b="1" i="1" dirty="0">
                <a:effectLst/>
                <a:latin typeface="Calibri" panose="020F0502020204030204" pitchFamily="34" charset="0"/>
                <a:ea typeface="Calibri" panose="020F0502020204030204" pitchFamily="34" charset="0"/>
              </a:rPr>
              <a:t>and</a:t>
            </a:r>
            <a:r>
              <a:rPr lang="en-US" sz="1800" b="1" i="1" spc="-40" dirty="0">
                <a:effectLst/>
                <a:latin typeface="Calibri" panose="020F0502020204030204" pitchFamily="34" charset="0"/>
                <a:ea typeface="Calibri" panose="020F0502020204030204" pitchFamily="34" charset="0"/>
              </a:rPr>
              <a:t> </a:t>
            </a:r>
            <a:r>
              <a:rPr lang="en-US" sz="1800" b="1" i="1" dirty="0">
                <a:effectLst/>
                <a:latin typeface="Calibri" panose="020F0502020204030204" pitchFamily="34" charset="0"/>
                <a:ea typeface="Calibri" panose="020F0502020204030204" pitchFamily="34" charset="0"/>
              </a:rPr>
              <a:t>I’ve</a:t>
            </a:r>
            <a:r>
              <a:rPr lang="en-US" sz="1800" b="1" i="1" spc="-15" dirty="0">
                <a:effectLst/>
                <a:latin typeface="Calibri" panose="020F0502020204030204" pitchFamily="34" charset="0"/>
                <a:ea typeface="Calibri" panose="020F0502020204030204" pitchFamily="34" charset="0"/>
              </a:rPr>
              <a:t> </a:t>
            </a:r>
            <a:r>
              <a:rPr lang="en-US" sz="1800" b="1" i="1" dirty="0">
                <a:effectLst/>
                <a:latin typeface="Calibri" panose="020F0502020204030204" pitchFamily="34" charset="0"/>
                <a:ea typeface="Calibri" panose="020F0502020204030204" pitchFamily="34" charset="0"/>
              </a:rPr>
              <a:t>missed</a:t>
            </a:r>
            <a:r>
              <a:rPr lang="en-US" sz="1800" b="1" i="1" spc="-25" dirty="0">
                <a:effectLst/>
                <a:latin typeface="Calibri" panose="020F0502020204030204" pitchFamily="34" charset="0"/>
                <a:ea typeface="Calibri" panose="020F0502020204030204" pitchFamily="34" charset="0"/>
              </a:rPr>
              <a:t> </a:t>
            </a:r>
            <a:r>
              <a:rPr lang="en-US" sz="1800" b="1" i="1" dirty="0">
                <a:effectLst/>
                <a:latin typeface="Calibri" panose="020F0502020204030204" pitchFamily="34" charset="0"/>
                <a:ea typeface="Calibri" panose="020F0502020204030204" pitchFamily="34" charset="0"/>
              </a:rPr>
              <a:t>visiting</a:t>
            </a:r>
            <a:r>
              <a:rPr lang="en-US" sz="1800" b="1" i="1" spc="-45" dirty="0">
                <a:effectLst/>
                <a:latin typeface="Calibri" panose="020F0502020204030204" pitchFamily="34" charset="0"/>
                <a:ea typeface="Calibri" panose="020F0502020204030204" pitchFamily="34" charset="0"/>
              </a:rPr>
              <a:t> </a:t>
            </a:r>
            <a:r>
              <a:rPr lang="en-US" sz="1800" b="1" i="1" dirty="0">
                <a:effectLst/>
                <a:latin typeface="Calibri" panose="020F0502020204030204" pitchFamily="34" charset="0"/>
                <a:ea typeface="Calibri" panose="020F0502020204030204" pitchFamily="34" charset="0"/>
              </a:rPr>
              <a:t>you!</a:t>
            </a:r>
            <a:r>
              <a:rPr lang="en-US" sz="1800" b="1" i="1" spc="395" dirty="0">
                <a:effectLst/>
                <a:latin typeface="Calibri" panose="020F0502020204030204" pitchFamily="34" charset="0"/>
                <a:ea typeface="Calibri" panose="020F0502020204030204" pitchFamily="34" charset="0"/>
              </a:rPr>
              <a:t> </a:t>
            </a:r>
            <a:r>
              <a:rPr lang="en-US" sz="1800" b="1" i="1" dirty="0">
                <a:effectLst/>
                <a:latin typeface="Calibri" panose="020F0502020204030204" pitchFamily="34" charset="0"/>
                <a:ea typeface="Calibri" panose="020F0502020204030204" pitchFamily="34" charset="0"/>
              </a:rPr>
              <a:t>I</a:t>
            </a:r>
            <a:r>
              <a:rPr lang="en-US" sz="1800" b="1" i="1" spc="-15" dirty="0">
                <a:effectLst/>
                <a:latin typeface="Calibri" panose="020F0502020204030204" pitchFamily="34" charset="0"/>
                <a:ea typeface="Calibri" panose="020F0502020204030204" pitchFamily="34" charset="0"/>
              </a:rPr>
              <a:t> </a:t>
            </a:r>
            <a:r>
              <a:rPr lang="en-US" sz="1800" b="1" i="1" dirty="0">
                <a:effectLst/>
                <a:latin typeface="Calibri" panose="020F0502020204030204" pitchFamily="34" charset="0"/>
                <a:ea typeface="Calibri" panose="020F0502020204030204" pitchFamily="34" charset="0"/>
              </a:rPr>
              <a:t>was</a:t>
            </a:r>
            <a:r>
              <a:rPr lang="en-US" sz="1800" b="1" i="1" spc="-30" dirty="0">
                <a:effectLst/>
                <a:latin typeface="Calibri" panose="020F0502020204030204" pitchFamily="34" charset="0"/>
                <a:ea typeface="Calibri" panose="020F0502020204030204" pitchFamily="34" charset="0"/>
              </a:rPr>
              <a:t> </a:t>
            </a:r>
            <a:r>
              <a:rPr lang="en-US" sz="1800" b="1" i="1" dirty="0">
                <a:effectLst/>
                <a:latin typeface="Calibri" panose="020F0502020204030204" pitchFamily="34" charset="0"/>
                <a:ea typeface="Calibri" panose="020F0502020204030204" pitchFamily="34" charset="0"/>
              </a:rPr>
              <a:t>on</a:t>
            </a:r>
            <a:r>
              <a:rPr lang="en-US" sz="1800" b="1" i="1" spc="-35" dirty="0">
                <a:effectLst/>
                <a:latin typeface="Calibri" panose="020F0502020204030204" pitchFamily="34" charset="0"/>
                <a:ea typeface="Calibri" panose="020F0502020204030204" pitchFamily="34" charset="0"/>
              </a:rPr>
              <a:t> </a:t>
            </a:r>
            <a:r>
              <a:rPr lang="en-US" sz="1800" b="1" i="1" dirty="0">
                <a:effectLst/>
                <a:latin typeface="Calibri" panose="020F0502020204030204" pitchFamily="34" charset="0"/>
                <a:ea typeface="Calibri" panose="020F0502020204030204" pitchFamily="34" charset="0"/>
              </a:rPr>
              <a:t>vacation,</a:t>
            </a:r>
            <a:r>
              <a:rPr lang="en-US" sz="1800" b="1" i="1" spc="-45" dirty="0">
                <a:effectLst/>
                <a:latin typeface="Calibri" panose="020F0502020204030204" pitchFamily="34" charset="0"/>
                <a:ea typeface="Calibri" panose="020F0502020204030204" pitchFamily="34" charset="0"/>
              </a:rPr>
              <a:t> </a:t>
            </a:r>
            <a:r>
              <a:rPr lang="en-US" sz="1800" b="1" i="1" dirty="0">
                <a:effectLst/>
                <a:latin typeface="Calibri" panose="020F0502020204030204" pitchFamily="34" charset="0"/>
                <a:ea typeface="Calibri" panose="020F0502020204030204" pitchFamily="34" charset="0"/>
              </a:rPr>
              <a:t>so</a:t>
            </a:r>
            <a:r>
              <a:rPr lang="en-US" sz="1800" b="1" i="1" spc="-30" dirty="0">
                <a:effectLst/>
                <a:latin typeface="Calibri" panose="020F0502020204030204" pitchFamily="34" charset="0"/>
                <a:ea typeface="Calibri" panose="020F0502020204030204" pitchFamily="34" charset="0"/>
              </a:rPr>
              <a:t> </a:t>
            </a:r>
            <a:r>
              <a:rPr lang="en-US" sz="1800" b="1" i="1" dirty="0">
                <a:effectLst/>
                <a:latin typeface="Calibri" panose="020F0502020204030204" pitchFamily="34" charset="0"/>
                <a:ea typeface="Calibri" panose="020F0502020204030204" pitchFamily="34" charset="0"/>
              </a:rPr>
              <a:t>I</a:t>
            </a:r>
            <a:r>
              <a:rPr lang="en-US" sz="1800" b="1" i="1" spc="-15" dirty="0">
                <a:effectLst/>
                <a:latin typeface="Calibri" panose="020F0502020204030204" pitchFamily="34" charset="0"/>
                <a:ea typeface="Calibri" panose="020F0502020204030204" pitchFamily="34" charset="0"/>
              </a:rPr>
              <a:t> </a:t>
            </a:r>
            <a:r>
              <a:rPr lang="en-US" sz="1800" b="1" i="1" dirty="0">
                <a:effectLst/>
                <a:latin typeface="Calibri" panose="020F0502020204030204" pitchFamily="34" charset="0"/>
                <a:ea typeface="Calibri" panose="020F0502020204030204" pitchFamily="34" charset="0"/>
              </a:rPr>
              <a:t>have been away for two weeks.”</a:t>
            </a:r>
            <a:endParaRPr lang="en-US" sz="1800" dirty="0">
              <a:effectLst/>
              <a:latin typeface="Calibri" panose="020F0502020204030204" pitchFamily="34" charset="0"/>
              <a:ea typeface="Calibri" panose="020F0502020204030204" pitchFamily="34" charset="0"/>
            </a:endParaRPr>
          </a:p>
          <a:p>
            <a:pPr marL="0" marR="0">
              <a:spcBef>
                <a:spcPts val="35"/>
              </a:spcBef>
              <a:spcAft>
                <a:spcPts val="0"/>
              </a:spcAft>
            </a:pPr>
            <a:r>
              <a:rPr lang="en-US" sz="1800" b="1" i="1" dirty="0">
                <a:effectLst/>
                <a:latin typeface="Calibri" panose="020F050202020403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342900" marR="1318895" lvl="0" indent="-342900">
              <a:lnSpc>
                <a:spcPct val="97000"/>
              </a:lnSpc>
              <a:spcBef>
                <a:spcPts val="0"/>
              </a:spcBef>
              <a:spcAft>
                <a:spcPts val="0"/>
              </a:spcAft>
              <a:buSzPts val="2000"/>
              <a:buFont typeface="Arial" panose="020B0604020202020204" pitchFamily="34" charset="0"/>
              <a:buChar char="•"/>
              <a:tabLst>
                <a:tab pos="1089660" algn="l"/>
                <a:tab pos="1090295" algn="l"/>
              </a:tabLst>
            </a:pPr>
            <a:r>
              <a:rPr lang="en-US" sz="1800" dirty="0">
                <a:effectLst/>
                <a:latin typeface="Calibri" panose="020F0502020204030204" pitchFamily="34" charset="0"/>
                <a:ea typeface="Arial" panose="020B0604020202020204" pitchFamily="34" charset="0"/>
              </a:rPr>
              <a:t>For a memory-impaired person, not being able to remember is a painful experience.</a:t>
            </a:r>
            <a:r>
              <a:rPr lang="en-US" sz="1800" spc="400"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It is important,</a:t>
            </a:r>
            <a:r>
              <a:rPr lang="en-US" sz="1800" spc="-25"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therefore,</a:t>
            </a:r>
            <a:r>
              <a:rPr lang="en-US" sz="1800" spc="-25"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to</a:t>
            </a:r>
            <a:r>
              <a:rPr lang="en-US" sz="1800" spc="-45"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avoid</a:t>
            </a:r>
            <a:r>
              <a:rPr lang="en-US" sz="1800" spc="-35"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asking</a:t>
            </a:r>
            <a:r>
              <a:rPr lang="en-US" sz="1800" spc="-20"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open-ended</a:t>
            </a:r>
            <a:r>
              <a:rPr lang="en-US" sz="1800" spc="-30"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questions,</a:t>
            </a:r>
            <a:r>
              <a:rPr lang="en-US" sz="1800" spc="-15"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such</a:t>
            </a:r>
            <a:r>
              <a:rPr lang="en-US" sz="1800" spc="-25"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as</a:t>
            </a:r>
            <a:r>
              <a:rPr lang="en-US" sz="1800" spc="-30"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A</a:t>
            </a:r>
            <a:r>
              <a:rPr lang="en-US" sz="1800" spc="-30"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and</a:t>
            </a:r>
            <a:r>
              <a:rPr lang="en-US" sz="1800" spc="-40"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B.</a:t>
            </a:r>
            <a:r>
              <a:rPr lang="en-US" sz="1800" spc="200"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These</a:t>
            </a:r>
            <a:r>
              <a:rPr lang="en-US" sz="1800" spc="-20"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questions only point out the person’s memory problem, but they do not help bridge it.</a:t>
            </a:r>
            <a:r>
              <a:rPr lang="en-US" sz="1800" spc="400"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These questions may be painful for the residents since they are not sure what to answer.</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 </a:t>
            </a:r>
          </a:p>
          <a:p>
            <a:pPr marL="0" marR="0">
              <a:spcBef>
                <a:spcPts val="5"/>
              </a:spcBef>
              <a:spcAft>
                <a:spcPts val="0"/>
              </a:spcAft>
            </a:pPr>
            <a:r>
              <a:rPr lang="en-US" sz="1800" dirty="0">
                <a:effectLst/>
                <a:latin typeface="Calibri" panose="020F0502020204030204" pitchFamily="34" charset="0"/>
                <a:ea typeface="Calibri" panose="020F0502020204030204" pitchFamily="34" charset="0"/>
              </a:rPr>
              <a:t> </a:t>
            </a:r>
          </a:p>
          <a:p>
            <a:pPr marL="342900" marR="1040765" lvl="0" indent="-342900">
              <a:lnSpc>
                <a:spcPct val="97000"/>
              </a:lnSpc>
              <a:spcBef>
                <a:spcPts val="0"/>
              </a:spcBef>
              <a:spcAft>
                <a:spcPts val="0"/>
              </a:spcAft>
              <a:buSzPts val="2000"/>
              <a:buFont typeface="Arial" panose="020B0604020202020204" pitchFamily="34" charset="0"/>
              <a:buChar char="•"/>
              <a:tabLst>
                <a:tab pos="1089660" algn="l"/>
                <a:tab pos="1090295" algn="l"/>
              </a:tabLst>
            </a:pPr>
            <a:r>
              <a:rPr lang="en-US" sz="1800" b="1" dirty="0">
                <a:effectLst/>
                <a:latin typeface="Calibri" panose="020F0502020204030204" pitchFamily="34" charset="0"/>
                <a:ea typeface="Arial" panose="020B0604020202020204" pitchFamily="34" charset="0"/>
              </a:rPr>
              <a:t>The best answer is C.</a:t>
            </a:r>
            <a:r>
              <a:rPr lang="en-US" sz="1800" b="1" spc="200"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It starts by giving informational statements.</a:t>
            </a:r>
            <a:r>
              <a:rPr lang="en-US" sz="1800" spc="400"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These remarks re-introduce you</a:t>
            </a:r>
            <a:r>
              <a:rPr lang="en-US" sz="1800" spc="-5"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to the resident and begin the process of conversation.</a:t>
            </a:r>
            <a:r>
              <a:rPr lang="en-US" sz="1800" spc="400"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You might bring some pictures or souvenirs</a:t>
            </a:r>
            <a:r>
              <a:rPr lang="en-US" sz="1800" spc="-15"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from</a:t>
            </a:r>
            <a:r>
              <a:rPr lang="en-US" sz="1800" spc="-40"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your</a:t>
            </a:r>
            <a:r>
              <a:rPr lang="en-US" sz="1800" spc="-50"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vacation</a:t>
            </a:r>
            <a:r>
              <a:rPr lang="en-US" sz="1800" spc="-25"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and</a:t>
            </a:r>
            <a:r>
              <a:rPr lang="en-US" sz="1800" spc="-35"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start</a:t>
            </a:r>
            <a:r>
              <a:rPr lang="en-US" sz="1800" spc="-20"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talking</a:t>
            </a:r>
            <a:r>
              <a:rPr lang="en-US" sz="1800" spc="-20"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with</a:t>
            </a:r>
            <a:r>
              <a:rPr lang="en-US" sz="1800" spc="-25"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the</a:t>
            </a:r>
            <a:r>
              <a:rPr lang="en-US" sz="1800" spc="-30"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residents</a:t>
            </a:r>
            <a:r>
              <a:rPr lang="en-US" sz="1800" spc="-15"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about</a:t>
            </a:r>
            <a:r>
              <a:rPr lang="en-US" sz="1800" spc="-40"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them.</a:t>
            </a:r>
            <a:r>
              <a:rPr lang="en-US" sz="1800" spc="385"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Ask</a:t>
            </a:r>
            <a:r>
              <a:rPr lang="en-US" sz="1800" spc="-25"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short</a:t>
            </a:r>
            <a:r>
              <a:rPr lang="en-US" sz="1800" spc="-25" dirty="0">
                <a:effectLst/>
                <a:latin typeface="Calibri" panose="020F0502020204030204" pitchFamily="34" charset="0"/>
                <a:ea typeface="Arial" panose="020B0604020202020204" pitchFamily="34" charset="0"/>
              </a:rPr>
              <a:t> </a:t>
            </a:r>
            <a:r>
              <a:rPr lang="en-US" sz="1800" dirty="0">
                <a:effectLst/>
                <a:latin typeface="Calibri" panose="020F0502020204030204" pitchFamily="34" charset="0"/>
                <a:ea typeface="Arial" panose="020B0604020202020204" pitchFamily="34" charset="0"/>
              </a:rPr>
              <a:t>questions to see if they remember vacations that they have taken in the past.</a:t>
            </a:r>
          </a:p>
        </p:txBody>
      </p:sp>
      <p:sp>
        <p:nvSpPr>
          <p:cNvPr id="4" name="Slide Number Placeholder 3"/>
          <p:cNvSpPr>
            <a:spLocks noGrp="1"/>
          </p:cNvSpPr>
          <p:nvPr>
            <p:ph type="sldNum" sz="quarter" idx="5"/>
          </p:nvPr>
        </p:nvSpPr>
        <p:spPr/>
        <p:txBody>
          <a:bodyPr/>
          <a:lstStyle/>
          <a:p>
            <a:fld id="{0ECF9F25-BC73-4819-980D-2133CF6B4704}" type="slidenum">
              <a:rPr lang="en-US" smtClean="0"/>
              <a:t>8</a:t>
            </a:fld>
            <a:endParaRPr lang="en-US"/>
          </a:p>
        </p:txBody>
      </p:sp>
    </p:spTree>
    <p:extLst>
      <p:ext uri="{BB962C8B-B14F-4D97-AF65-F5344CB8AC3E}">
        <p14:creationId xmlns:p14="http://schemas.microsoft.com/office/powerpoint/2010/main" val="25498074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spcBef>
                <a:spcPts val="500"/>
              </a:spcBef>
              <a:spcAft>
                <a:spcPts val="0"/>
              </a:spcAft>
              <a:buSzPts val="1800"/>
              <a:buFont typeface="Symbol" panose="05050102010706020507" pitchFamily="18" charset="2"/>
              <a:buChar char=""/>
              <a:tabLst>
                <a:tab pos="1089660" algn="l"/>
                <a:tab pos="1090295" algn="l"/>
              </a:tabLst>
            </a:pPr>
            <a:r>
              <a:rPr lang="en-US" sz="1800" dirty="0">
                <a:effectLst/>
                <a:latin typeface="Calibri" panose="020F0502020204030204" pitchFamily="34" charset="0"/>
                <a:ea typeface="Symbol" panose="05050102010706020507" pitchFamily="18" charset="2"/>
                <a:cs typeface="Symbol" panose="05050102010706020507" pitchFamily="18" charset="2"/>
              </a:rPr>
              <a:t>Understand</a:t>
            </a:r>
            <a:r>
              <a:rPr lang="en-US" sz="1800" spc="-4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the</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power</a:t>
            </a:r>
            <a:r>
              <a:rPr lang="en-US" sz="1800" spc="-1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of</a:t>
            </a:r>
            <a:r>
              <a:rPr lang="en-US" sz="1800" spc="-3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your</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personal</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emotional</a:t>
            </a:r>
            <a:r>
              <a:rPr lang="en-US" sz="1800" spc="-3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state</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on</a:t>
            </a:r>
            <a:r>
              <a:rPr lang="en-US" sz="1800" spc="-3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the</a:t>
            </a:r>
            <a:r>
              <a:rPr lang="en-US" sz="1800" spc="-20" dirty="0">
                <a:effectLst/>
                <a:latin typeface="Calibri" panose="020F0502020204030204" pitchFamily="34" charset="0"/>
                <a:ea typeface="Symbol" panose="05050102010706020507" pitchFamily="18" charset="2"/>
                <a:cs typeface="Symbol" panose="05050102010706020507" pitchFamily="18" charset="2"/>
              </a:rPr>
              <a:t> </a:t>
            </a:r>
            <a:r>
              <a:rPr lang="en-US" sz="1800" spc="-10" dirty="0">
                <a:effectLst/>
                <a:latin typeface="Calibri" panose="020F0502020204030204" pitchFamily="34" charset="0"/>
                <a:ea typeface="Symbol" panose="05050102010706020507" pitchFamily="18" charset="2"/>
                <a:cs typeface="Symbol" panose="05050102010706020507" pitchFamily="18" charset="2"/>
              </a:rPr>
              <a:t>resident.</a:t>
            </a:r>
            <a:endParaRPr lang="en-US" sz="1100" dirty="0">
              <a:effectLst/>
              <a:latin typeface="Calibri" panose="020F0502020204030204" pitchFamily="34" charset="0"/>
              <a:ea typeface="Symbol" panose="05050102010706020507" pitchFamily="18" charset="2"/>
              <a:cs typeface="Symbol" panose="05050102010706020507" pitchFamily="18" charset="2"/>
            </a:endParaRPr>
          </a:p>
          <a:p>
            <a:pPr marL="0" marR="0">
              <a:spcBef>
                <a:spcPts val="45"/>
              </a:spcBef>
              <a:spcAft>
                <a:spcPts val="0"/>
              </a:spcAft>
            </a:pPr>
            <a:r>
              <a:rPr lang="en-US" sz="1650" dirty="0">
                <a:effectLst/>
                <a:latin typeface="Calibri" panose="020F0502020204030204" pitchFamily="34" charset="0"/>
                <a:ea typeface="Calibri" panose="020F0502020204030204" pitchFamily="34" charset="0"/>
              </a:rPr>
              <a:t> </a:t>
            </a:r>
            <a:endParaRPr lang="en-US" sz="2000" dirty="0">
              <a:effectLst/>
              <a:latin typeface="Calibri" panose="020F0502020204030204" pitchFamily="34" charset="0"/>
              <a:ea typeface="Calibri" panose="020F0502020204030204" pitchFamily="34" charset="0"/>
            </a:endParaRPr>
          </a:p>
          <a:p>
            <a:pPr marL="342900" marR="2089785" lvl="0" indent="-342900">
              <a:lnSpc>
                <a:spcPct val="97000"/>
              </a:lnSpc>
              <a:spcBef>
                <a:spcPts val="0"/>
              </a:spcBef>
              <a:spcAft>
                <a:spcPts val="0"/>
              </a:spcAft>
              <a:buSzPts val="1800"/>
              <a:buFont typeface="Symbol" panose="05050102010706020507" pitchFamily="18" charset="2"/>
              <a:buChar char=""/>
              <a:tabLst>
                <a:tab pos="1089660" algn="l"/>
                <a:tab pos="1090295" algn="l"/>
              </a:tabLst>
            </a:pPr>
            <a:r>
              <a:rPr lang="en-US" sz="1800" dirty="0">
                <a:effectLst/>
                <a:latin typeface="Calibri" panose="020F0502020204030204" pitchFamily="34" charset="0"/>
                <a:ea typeface="Symbol" panose="05050102010706020507" pitchFamily="18" charset="2"/>
                <a:cs typeface="Symbol" panose="05050102010706020507" pitchFamily="18" charset="2"/>
              </a:rPr>
              <a:t>Your</a:t>
            </a:r>
            <a:r>
              <a:rPr lang="en-US" sz="1800" spc="-4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Friend</a:t>
            </a:r>
            <a:r>
              <a:rPr lang="en-US" sz="1800" spc="-4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may</a:t>
            </a:r>
            <a:r>
              <a:rPr lang="en-US" sz="1800" spc="-4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have</a:t>
            </a:r>
            <a:r>
              <a:rPr lang="en-US" sz="1800" spc="-4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physical</a:t>
            </a:r>
            <a:r>
              <a:rPr lang="en-US" sz="1800" spc="-4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limitations</a:t>
            </a:r>
            <a:r>
              <a:rPr lang="en-US" sz="1800" spc="-5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not</a:t>
            </a:r>
            <a:r>
              <a:rPr lang="en-US" sz="1800" spc="-3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limited</a:t>
            </a:r>
            <a:r>
              <a:rPr lang="en-US" sz="1800" spc="-4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to</a:t>
            </a:r>
            <a:r>
              <a:rPr lang="en-US" sz="1800" spc="-4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sight,</a:t>
            </a:r>
            <a:r>
              <a:rPr lang="en-US" sz="1800" spc="-3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vision,</a:t>
            </a:r>
            <a:r>
              <a:rPr lang="en-US" sz="1800" spc="-4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endurance</a:t>
            </a:r>
            <a:r>
              <a:rPr lang="en-US" sz="1800" spc="-3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and</a:t>
            </a:r>
            <a:r>
              <a:rPr lang="en-US" sz="1800" spc="-4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tolerance</a:t>
            </a:r>
            <a:r>
              <a:rPr lang="en-US" sz="1800" spc="-3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to fluctuations in temperature.</a:t>
            </a:r>
            <a:endParaRPr lang="en-US" sz="1100" dirty="0">
              <a:effectLst/>
              <a:latin typeface="Calibri" panose="020F0502020204030204" pitchFamily="34" charset="0"/>
              <a:ea typeface="Symbol" panose="05050102010706020507" pitchFamily="18" charset="2"/>
              <a:cs typeface="Symbol" panose="05050102010706020507" pitchFamily="18" charset="2"/>
            </a:endParaRPr>
          </a:p>
          <a:p>
            <a:pPr marL="0" marR="0">
              <a:spcBef>
                <a:spcPts val="30"/>
              </a:spcBef>
              <a:spcAft>
                <a:spcPts val="0"/>
              </a:spcAft>
            </a:pPr>
            <a:r>
              <a:rPr lang="en-US" sz="1650" dirty="0">
                <a:effectLst/>
                <a:latin typeface="Calibri" panose="020F0502020204030204" pitchFamily="34" charset="0"/>
                <a:ea typeface="Calibri" panose="020F0502020204030204" pitchFamily="34" charset="0"/>
              </a:rPr>
              <a:t> </a:t>
            </a:r>
            <a:endParaRPr lang="en-US" sz="2000" dirty="0">
              <a:effectLst/>
              <a:latin typeface="Calibri" panose="020F0502020204030204" pitchFamily="34" charset="0"/>
              <a:ea typeface="Calibri" panose="020F0502020204030204" pitchFamily="34" charset="0"/>
            </a:endParaRPr>
          </a:p>
          <a:p>
            <a:pPr marL="342900" marR="0" lvl="0" indent="-342900">
              <a:lnSpc>
                <a:spcPts val="2225"/>
              </a:lnSpc>
              <a:spcBef>
                <a:spcPts val="0"/>
              </a:spcBef>
              <a:spcAft>
                <a:spcPts val="0"/>
              </a:spcAft>
              <a:buSzPts val="1800"/>
              <a:buFont typeface="Symbol" panose="05050102010706020507" pitchFamily="18" charset="2"/>
              <a:buChar char=""/>
              <a:tabLst>
                <a:tab pos="1089660" algn="l"/>
                <a:tab pos="1090295" algn="l"/>
              </a:tabLst>
            </a:pPr>
            <a:r>
              <a:rPr lang="en-US" sz="1800" dirty="0">
                <a:effectLst/>
                <a:latin typeface="Calibri" panose="020F0502020204030204" pitchFamily="34" charset="0"/>
                <a:ea typeface="Symbol" panose="05050102010706020507" pitchFamily="18" charset="2"/>
                <a:cs typeface="Symbol" panose="05050102010706020507" pitchFamily="18" charset="2"/>
              </a:rPr>
              <a:t>When</a:t>
            </a:r>
            <a:r>
              <a:rPr lang="en-US" sz="1800" spc="-3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having</a:t>
            </a:r>
            <a:r>
              <a:rPr lang="en-US" sz="1800" spc="-3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a</a:t>
            </a:r>
            <a:r>
              <a:rPr lang="en-US" sz="1800" spc="-3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conversation</a:t>
            </a:r>
            <a:r>
              <a:rPr lang="en-US" sz="1800" spc="-3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with</a:t>
            </a:r>
            <a:r>
              <a:rPr lang="en-US" sz="1800" spc="-2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your</a:t>
            </a:r>
            <a:r>
              <a:rPr lang="en-US" sz="1800" spc="-35" dirty="0">
                <a:effectLst/>
                <a:latin typeface="Calibri" panose="020F0502020204030204" pitchFamily="34" charset="0"/>
                <a:ea typeface="Symbol" panose="05050102010706020507" pitchFamily="18" charset="2"/>
                <a:cs typeface="Symbol" panose="05050102010706020507" pitchFamily="18" charset="2"/>
              </a:rPr>
              <a:t> </a:t>
            </a:r>
            <a:r>
              <a:rPr lang="en-US" sz="1800" spc="-10" dirty="0">
                <a:effectLst/>
                <a:latin typeface="Calibri" panose="020F0502020204030204" pitchFamily="34" charset="0"/>
                <a:ea typeface="Symbol" panose="05050102010706020507" pitchFamily="18" charset="2"/>
                <a:cs typeface="Symbol" panose="05050102010706020507" pitchFamily="18" charset="2"/>
              </a:rPr>
              <a:t>Friend:</a:t>
            </a:r>
            <a:endParaRPr lang="en-US" sz="1100" dirty="0">
              <a:effectLst/>
              <a:latin typeface="Calibri" panose="020F0502020204030204" pitchFamily="34" charset="0"/>
              <a:ea typeface="Symbol" panose="05050102010706020507" pitchFamily="18" charset="2"/>
              <a:cs typeface="Symbol" panose="05050102010706020507" pitchFamily="18" charset="2"/>
            </a:endParaRPr>
          </a:p>
          <a:p>
            <a:pPr marL="742950" marR="0" lvl="1" indent="-285750">
              <a:lnSpc>
                <a:spcPts val="2160"/>
              </a:lnSpc>
              <a:spcBef>
                <a:spcPts val="0"/>
              </a:spcBef>
              <a:spcAft>
                <a:spcPts val="0"/>
              </a:spcAft>
              <a:buSzPts val="1800"/>
              <a:buFont typeface="Symbol" panose="05050102010706020507" pitchFamily="18" charset="2"/>
              <a:buChar char=""/>
              <a:tabLst>
                <a:tab pos="1546860" algn="l"/>
                <a:tab pos="1547495" algn="l"/>
              </a:tabLst>
            </a:pPr>
            <a:r>
              <a:rPr lang="en-US" sz="1800" dirty="0">
                <a:effectLst/>
                <a:latin typeface="Calibri" panose="020F0502020204030204" pitchFamily="34" charset="0"/>
                <a:ea typeface="Symbol" panose="05050102010706020507" pitchFamily="18" charset="2"/>
                <a:cs typeface="Symbol" panose="05050102010706020507" pitchFamily="18" charset="2"/>
              </a:rPr>
              <a:t>Speak</a:t>
            </a:r>
            <a:r>
              <a:rPr lang="en-US" sz="1800" spc="-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clearly</a:t>
            </a:r>
            <a:r>
              <a:rPr lang="en-US" sz="1800" spc="-1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and</a:t>
            </a:r>
            <a:r>
              <a:rPr lang="en-US" sz="1800" spc="15" dirty="0">
                <a:effectLst/>
                <a:latin typeface="Calibri" panose="020F0502020204030204" pitchFamily="34" charset="0"/>
                <a:ea typeface="Symbol" panose="05050102010706020507" pitchFamily="18" charset="2"/>
                <a:cs typeface="Symbol" panose="05050102010706020507" pitchFamily="18" charset="2"/>
              </a:rPr>
              <a:t> </a:t>
            </a:r>
            <a:r>
              <a:rPr lang="en-US" sz="1800" spc="-10" dirty="0">
                <a:effectLst/>
                <a:latin typeface="Calibri" panose="020F0502020204030204" pitchFamily="34" charset="0"/>
                <a:ea typeface="Symbol" panose="05050102010706020507" pitchFamily="18" charset="2"/>
                <a:cs typeface="Symbol" panose="05050102010706020507" pitchFamily="18" charset="2"/>
              </a:rPr>
              <a:t>enunciate.</a:t>
            </a:r>
            <a:endParaRPr lang="en-US" sz="1100" dirty="0">
              <a:effectLst/>
              <a:latin typeface="Calibri" panose="020F0502020204030204" pitchFamily="34" charset="0"/>
              <a:ea typeface="Symbol" panose="05050102010706020507" pitchFamily="18" charset="2"/>
              <a:cs typeface="Symbol" panose="05050102010706020507" pitchFamily="18" charset="2"/>
            </a:endParaRPr>
          </a:p>
          <a:p>
            <a:pPr marL="742950" marR="0" lvl="1" indent="-285750">
              <a:lnSpc>
                <a:spcPts val="2160"/>
              </a:lnSpc>
              <a:spcBef>
                <a:spcPts val="0"/>
              </a:spcBef>
              <a:spcAft>
                <a:spcPts val="0"/>
              </a:spcAft>
              <a:buSzPts val="1800"/>
              <a:buFont typeface="Symbol" panose="05050102010706020507" pitchFamily="18" charset="2"/>
              <a:buChar char=""/>
              <a:tabLst>
                <a:tab pos="1546860" algn="l"/>
                <a:tab pos="1547495" algn="l"/>
              </a:tabLst>
            </a:pPr>
            <a:r>
              <a:rPr lang="en-US" sz="1800" dirty="0">
                <a:effectLst/>
                <a:latin typeface="Calibri" panose="020F0502020204030204" pitchFamily="34" charset="0"/>
                <a:ea typeface="Symbol" panose="05050102010706020507" pitchFamily="18" charset="2"/>
                <a:cs typeface="Symbol" panose="05050102010706020507" pitchFamily="18" charset="2"/>
              </a:rPr>
              <a:t>Lower</a:t>
            </a:r>
            <a:r>
              <a:rPr lang="en-US" sz="1800" spc="-1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the</a:t>
            </a:r>
            <a:r>
              <a:rPr lang="en-US" sz="1800" spc="-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pitch</a:t>
            </a:r>
            <a:r>
              <a:rPr lang="en-US" sz="1800" spc="-1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of</a:t>
            </a:r>
            <a:r>
              <a:rPr lang="en-US" sz="1800" spc="-1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your</a:t>
            </a:r>
            <a:r>
              <a:rPr lang="en-US" sz="1800" spc="-2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voice</a:t>
            </a:r>
            <a:r>
              <a:rPr lang="en-US" sz="1800" spc="-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if</a:t>
            </a:r>
            <a:r>
              <a:rPr lang="en-US" sz="1800" spc="-2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your</a:t>
            </a:r>
            <a:r>
              <a:rPr lang="en-US" sz="1800" spc="-1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Friend</a:t>
            </a:r>
            <a:r>
              <a:rPr lang="en-US" sz="1800" spc="-1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is</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hard</a:t>
            </a:r>
            <a:r>
              <a:rPr lang="en-US" sz="1800" spc="-1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of</a:t>
            </a:r>
            <a:r>
              <a:rPr lang="en-US" sz="1800" spc="-15" dirty="0">
                <a:effectLst/>
                <a:latin typeface="Calibri" panose="020F0502020204030204" pitchFamily="34" charset="0"/>
                <a:ea typeface="Symbol" panose="05050102010706020507" pitchFamily="18" charset="2"/>
                <a:cs typeface="Symbol" panose="05050102010706020507" pitchFamily="18" charset="2"/>
              </a:rPr>
              <a:t> </a:t>
            </a:r>
            <a:r>
              <a:rPr lang="en-US" sz="1800" spc="-10" dirty="0">
                <a:effectLst/>
                <a:latin typeface="Calibri" panose="020F0502020204030204" pitchFamily="34" charset="0"/>
                <a:ea typeface="Symbol" panose="05050102010706020507" pitchFamily="18" charset="2"/>
                <a:cs typeface="Symbol" panose="05050102010706020507" pitchFamily="18" charset="2"/>
              </a:rPr>
              <a:t>hearing.</a:t>
            </a:r>
            <a:endParaRPr lang="en-US" sz="1100" dirty="0">
              <a:effectLst/>
              <a:latin typeface="Calibri" panose="020F0502020204030204" pitchFamily="34" charset="0"/>
              <a:ea typeface="Symbol" panose="05050102010706020507" pitchFamily="18" charset="2"/>
              <a:cs typeface="Symbol" panose="05050102010706020507" pitchFamily="18" charset="2"/>
            </a:endParaRPr>
          </a:p>
          <a:p>
            <a:pPr marL="742950" marR="0" lvl="1" indent="-285750">
              <a:lnSpc>
                <a:spcPts val="2160"/>
              </a:lnSpc>
              <a:spcBef>
                <a:spcPts val="0"/>
              </a:spcBef>
              <a:spcAft>
                <a:spcPts val="0"/>
              </a:spcAft>
              <a:buSzPts val="1800"/>
              <a:buFont typeface="Symbol" panose="05050102010706020507" pitchFamily="18" charset="2"/>
              <a:buChar char=""/>
              <a:tabLst>
                <a:tab pos="1546860" algn="l"/>
                <a:tab pos="1547495" algn="l"/>
              </a:tabLst>
            </a:pPr>
            <a:r>
              <a:rPr lang="en-US" sz="1800" dirty="0">
                <a:effectLst/>
                <a:latin typeface="Calibri" panose="020F0502020204030204" pitchFamily="34" charset="0"/>
                <a:ea typeface="Symbol" panose="05050102010706020507" pitchFamily="18" charset="2"/>
                <a:cs typeface="Symbol" panose="05050102010706020507" pitchFamily="18" charset="2"/>
              </a:rPr>
              <a:t>Avoid</a:t>
            </a:r>
            <a:r>
              <a:rPr lang="en-US" sz="1800" spc="-3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speaking</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too</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spc="-20" dirty="0">
                <a:effectLst/>
                <a:latin typeface="Calibri" panose="020F0502020204030204" pitchFamily="34" charset="0"/>
                <a:ea typeface="Symbol" panose="05050102010706020507" pitchFamily="18" charset="2"/>
                <a:cs typeface="Symbol" panose="05050102010706020507" pitchFamily="18" charset="2"/>
              </a:rPr>
              <a:t>fast.</a:t>
            </a:r>
            <a:endParaRPr lang="en-US" sz="1100" dirty="0">
              <a:effectLst/>
              <a:latin typeface="Calibri" panose="020F0502020204030204" pitchFamily="34" charset="0"/>
              <a:ea typeface="Symbol" panose="05050102010706020507" pitchFamily="18" charset="2"/>
              <a:cs typeface="Symbol" panose="05050102010706020507" pitchFamily="18" charset="2"/>
            </a:endParaRPr>
          </a:p>
          <a:p>
            <a:pPr marL="742950" marR="0" lvl="1" indent="-285750">
              <a:lnSpc>
                <a:spcPts val="2160"/>
              </a:lnSpc>
              <a:spcBef>
                <a:spcPts val="0"/>
              </a:spcBef>
              <a:spcAft>
                <a:spcPts val="0"/>
              </a:spcAft>
              <a:buSzPts val="1800"/>
              <a:buFont typeface="Symbol" panose="05050102010706020507" pitchFamily="18" charset="2"/>
              <a:buChar char=""/>
              <a:tabLst>
                <a:tab pos="1546860" algn="l"/>
                <a:tab pos="1547495" algn="l"/>
              </a:tabLst>
            </a:pPr>
            <a:r>
              <a:rPr lang="en-US" sz="1800" dirty="0">
                <a:effectLst/>
                <a:latin typeface="Calibri" panose="020F0502020204030204" pitchFamily="34" charset="0"/>
                <a:ea typeface="Symbol" panose="05050102010706020507" pitchFamily="18" charset="2"/>
                <a:cs typeface="Symbol" panose="05050102010706020507" pitchFamily="18" charset="2"/>
              </a:rPr>
              <a:t>When</a:t>
            </a:r>
            <a:r>
              <a:rPr lang="en-US" sz="1800" spc="-1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you</a:t>
            </a:r>
            <a:r>
              <a:rPr lang="en-US" sz="1800" spc="-1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ask</a:t>
            </a:r>
            <a:r>
              <a:rPr lang="en-US" sz="1800" spc="-2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a</a:t>
            </a:r>
            <a:r>
              <a:rPr lang="en-US" sz="1800" spc="-1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question</a:t>
            </a:r>
            <a:r>
              <a:rPr lang="en-US" sz="1800" spc="-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be</a:t>
            </a:r>
            <a:r>
              <a:rPr lang="en-US" sz="1800" spc="-1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patient</a:t>
            </a:r>
            <a:r>
              <a:rPr lang="en-US" sz="1800" spc="-1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as</a:t>
            </a:r>
            <a:r>
              <a:rPr lang="en-US" sz="1800" spc="-2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they</a:t>
            </a:r>
            <a:r>
              <a:rPr lang="en-US" sz="1800" spc="-5" dirty="0">
                <a:effectLst/>
                <a:latin typeface="Calibri" panose="020F0502020204030204" pitchFamily="34" charset="0"/>
                <a:ea typeface="Symbol" panose="05050102010706020507" pitchFamily="18" charset="2"/>
                <a:cs typeface="Symbol" panose="05050102010706020507" pitchFamily="18" charset="2"/>
              </a:rPr>
              <a:t> </a:t>
            </a:r>
            <a:r>
              <a:rPr lang="en-US" sz="1800" spc="-10" dirty="0">
                <a:effectLst/>
                <a:latin typeface="Calibri" panose="020F0502020204030204" pitchFamily="34" charset="0"/>
                <a:ea typeface="Symbol" panose="05050102010706020507" pitchFamily="18" charset="2"/>
                <a:cs typeface="Symbol" panose="05050102010706020507" pitchFamily="18" charset="2"/>
              </a:rPr>
              <a:t>reply.</a:t>
            </a:r>
            <a:endParaRPr lang="en-US" sz="1100" dirty="0">
              <a:effectLst/>
              <a:latin typeface="Calibri" panose="020F0502020204030204" pitchFamily="34" charset="0"/>
              <a:ea typeface="Symbol" panose="05050102010706020507" pitchFamily="18" charset="2"/>
              <a:cs typeface="Symbol" panose="05050102010706020507" pitchFamily="18" charset="2"/>
            </a:endParaRPr>
          </a:p>
          <a:p>
            <a:pPr marL="742950" marR="0" lvl="1" indent="-285750">
              <a:lnSpc>
                <a:spcPts val="2225"/>
              </a:lnSpc>
              <a:spcBef>
                <a:spcPts val="0"/>
              </a:spcBef>
              <a:spcAft>
                <a:spcPts val="0"/>
              </a:spcAft>
              <a:buSzPts val="1800"/>
              <a:buFont typeface="Symbol" panose="05050102010706020507" pitchFamily="18" charset="2"/>
              <a:buChar char=""/>
              <a:tabLst>
                <a:tab pos="1546860" algn="l"/>
                <a:tab pos="1547495" algn="l"/>
              </a:tabLst>
            </a:pPr>
            <a:r>
              <a:rPr lang="en-US" sz="1800" dirty="0">
                <a:effectLst/>
                <a:latin typeface="Calibri" panose="020F0502020204030204" pitchFamily="34" charset="0"/>
                <a:ea typeface="Symbol" panose="05050102010706020507" pitchFamily="18" charset="2"/>
                <a:cs typeface="Symbol" panose="05050102010706020507" pitchFamily="18" charset="2"/>
              </a:rPr>
              <a:t>Have</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fun</a:t>
            </a:r>
            <a:r>
              <a:rPr lang="en-US" sz="1800" spc="-1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getting</a:t>
            </a:r>
            <a:r>
              <a:rPr lang="en-US" sz="1800" spc="-1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to</a:t>
            </a:r>
            <a:r>
              <a:rPr lang="en-US" sz="1800" spc="-1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know</a:t>
            </a:r>
            <a:r>
              <a:rPr lang="en-US" sz="1800" spc="-2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your</a:t>
            </a:r>
            <a:r>
              <a:rPr lang="en-US" sz="1800" spc="-2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Friend</a:t>
            </a:r>
            <a:r>
              <a:rPr lang="en-US" sz="1800" spc="-20"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and</a:t>
            </a:r>
            <a:r>
              <a:rPr lang="en-US" sz="1800" spc="-15" dirty="0">
                <a:effectLst/>
                <a:latin typeface="Calibri" panose="020F0502020204030204" pitchFamily="34" charset="0"/>
                <a:ea typeface="Symbol" panose="05050102010706020507" pitchFamily="18" charset="2"/>
                <a:cs typeface="Symbol" panose="05050102010706020507" pitchFamily="18" charset="2"/>
              </a:rPr>
              <a:t> </a:t>
            </a:r>
            <a:r>
              <a:rPr lang="en-US" sz="1800" dirty="0">
                <a:effectLst/>
                <a:latin typeface="Calibri" panose="020F0502020204030204" pitchFamily="34" charset="0"/>
                <a:ea typeface="Symbol" panose="05050102010706020507" pitchFamily="18" charset="2"/>
                <a:cs typeface="Symbol" panose="05050102010706020507" pitchFamily="18" charset="2"/>
              </a:rPr>
              <a:t>their</a:t>
            </a:r>
            <a:r>
              <a:rPr lang="en-US" sz="1800" spc="-15" dirty="0">
                <a:effectLst/>
                <a:latin typeface="Calibri" panose="020F0502020204030204" pitchFamily="34" charset="0"/>
                <a:ea typeface="Symbol" panose="05050102010706020507" pitchFamily="18" charset="2"/>
                <a:cs typeface="Symbol" panose="05050102010706020507" pitchFamily="18" charset="2"/>
              </a:rPr>
              <a:t> </a:t>
            </a:r>
            <a:r>
              <a:rPr lang="en-US" sz="1800" spc="-10" dirty="0">
                <a:effectLst/>
                <a:latin typeface="Calibri" panose="020F0502020204030204" pitchFamily="34" charset="0"/>
                <a:ea typeface="Symbol" panose="05050102010706020507" pitchFamily="18" charset="2"/>
                <a:cs typeface="Symbol" panose="05050102010706020507" pitchFamily="18" charset="2"/>
              </a:rPr>
              <a:t>story.</a:t>
            </a:r>
            <a:endParaRPr lang="en-US" sz="1100" dirty="0">
              <a:effectLst/>
              <a:latin typeface="Calibri" panose="020F0502020204030204" pitchFamily="34" charset="0"/>
              <a:ea typeface="Symbol" panose="05050102010706020507" pitchFamily="18" charset="2"/>
              <a:cs typeface="Symbol" panose="05050102010706020507" pitchFamily="18" charset="2"/>
            </a:endParaRPr>
          </a:p>
        </p:txBody>
      </p:sp>
      <p:sp>
        <p:nvSpPr>
          <p:cNvPr id="4" name="Slide Number Placeholder 3"/>
          <p:cNvSpPr>
            <a:spLocks noGrp="1"/>
          </p:cNvSpPr>
          <p:nvPr>
            <p:ph type="sldNum" sz="quarter" idx="5"/>
          </p:nvPr>
        </p:nvSpPr>
        <p:spPr/>
        <p:txBody>
          <a:bodyPr/>
          <a:lstStyle/>
          <a:p>
            <a:fld id="{0ECF9F25-BC73-4819-980D-2133CF6B4704}" type="slidenum">
              <a:rPr lang="en-US" smtClean="0"/>
              <a:t>9</a:t>
            </a:fld>
            <a:endParaRPr lang="en-US"/>
          </a:p>
        </p:txBody>
      </p:sp>
    </p:spTree>
    <p:extLst>
      <p:ext uri="{BB962C8B-B14F-4D97-AF65-F5344CB8AC3E}">
        <p14:creationId xmlns:p14="http://schemas.microsoft.com/office/powerpoint/2010/main" val="3867653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DB127-63E4-16B0-3593-ADE674EDCF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F4652BB-5F8E-1464-51E3-EDE507069F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7B9020F-FD13-E0CD-6BF8-AF7A4AE700F6}"/>
              </a:ext>
            </a:extLst>
          </p:cNvPr>
          <p:cNvSpPr>
            <a:spLocks noGrp="1"/>
          </p:cNvSpPr>
          <p:nvPr>
            <p:ph type="dt" sz="half" idx="10"/>
          </p:nvPr>
        </p:nvSpPr>
        <p:spPr/>
        <p:txBody>
          <a:bodyPr/>
          <a:lstStyle/>
          <a:p>
            <a:fld id="{808B1741-1DE1-48AF-B054-6FC8BC86FC48}" type="datetimeFigureOut">
              <a:rPr lang="en-US" smtClean="0"/>
              <a:t>6/13/2024</a:t>
            </a:fld>
            <a:endParaRPr lang="en-US"/>
          </a:p>
        </p:txBody>
      </p:sp>
      <p:sp>
        <p:nvSpPr>
          <p:cNvPr id="5" name="Footer Placeholder 4">
            <a:extLst>
              <a:ext uri="{FF2B5EF4-FFF2-40B4-BE49-F238E27FC236}">
                <a16:creationId xmlns:a16="http://schemas.microsoft.com/office/drawing/2014/main" id="{E711A9C4-4F1C-349F-9255-916DCC9D95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72730A-34CC-4FEB-B021-86D5840DE5BF}"/>
              </a:ext>
            </a:extLst>
          </p:cNvPr>
          <p:cNvSpPr>
            <a:spLocks noGrp="1"/>
          </p:cNvSpPr>
          <p:nvPr>
            <p:ph type="sldNum" sz="quarter" idx="12"/>
          </p:nvPr>
        </p:nvSpPr>
        <p:spPr/>
        <p:txBody>
          <a:bodyPr/>
          <a:lstStyle/>
          <a:p>
            <a:fld id="{6085AB7E-9EEA-4348-BEA7-5DDB72E1D261}" type="slidenum">
              <a:rPr lang="en-US" smtClean="0"/>
              <a:t>‹#›</a:t>
            </a:fld>
            <a:endParaRPr lang="en-US"/>
          </a:p>
        </p:txBody>
      </p:sp>
    </p:spTree>
    <p:extLst>
      <p:ext uri="{BB962C8B-B14F-4D97-AF65-F5344CB8AC3E}">
        <p14:creationId xmlns:p14="http://schemas.microsoft.com/office/powerpoint/2010/main" val="3451634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D29E5-CE7C-2684-E0D4-5B45C98E36A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EC439C4-E50A-1DEF-8D5E-6873A6C30F8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A4D1D7-1D21-9C8B-B63D-2B45FCB2A005}"/>
              </a:ext>
            </a:extLst>
          </p:cNvPr>
          <p:cNvSpPr>
            <a:spLocks noGrp="1"/>
          </p:cNvSpPr>
          <p:nvPr>
            <p:ph type="dt" sz="half" idx="10"/>
          </p:nvPr>
        </p:nvSpPr>
        <p:spPr/>
        <p:txBody>
          <a:bodyPr/>
          <a:lstStyle/>
          <a:p>
            <a:fld id="{808B1741-1DE1-48AF-B054-6FC8BC86FC48}" type="datetimeFigureOut">
              <a:rPr lang="en-US" smtClean="0"/>
              <a:t>6/13/2024</a:t>
            </a:fld>
            <a:endParaRPr lang="en-US"/>
          </a:p>
        </p:txBody>
      </p:sp>
      <p:sp>
        <p:nvSpPr>
          <p:cNvPr id="5" name="Footer Placeholder 4">
            <a:extLst>
              <a:ext uri="{FF2B5EF4-FFF2-40B4-BE49-F238E27FC236}">
                <a16:creationId xmlns:a16="http://schemas.microsoft.com/office/drawing/2014/main" id="{813AE8BA-A90D-E118-7C2E-2F63A9EFD1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847342-A334-97F8-F6A2-755F986171FD}"/>
              </a:ext>
            </a:extLst>
          </p:cNvPr>
          <p:cNvSpPr>
            <a:spLocks noGrp="1"/>
          </p:cNvSpPr>
          <p:nvPr>
            <p:ph type="sldNum" sz="quarter" idx="12"/>
          </p:nvPr>
        </p:nvSpPr>
        <p:spPr/>
        <p:txBody>
          <a:bodyPr/>
          <a:lstStyle/>
          <a:p>
            <a:fld id="{6085AB7E-9EEA-4348-BEA7-5DDB72E1D261}" type="slidenum">
              <a:rPr lang="en-US" smtClean="0"/>
              <a:t>‹#›</a:t>
            </a:fld>
            <a:endParaRPr lang="en-US"/>
          </a:p>
        </p:txBody>
      </p:sp>
    </p:spTree>
    <p:extLst>
      <p:ext uri="{BB962C8B-B14F-4D97-AF65-F5344CB8AC3E}">
        <p14:creationId xmlns:p14="http://schemas.microsoft.com/office/powerpoint/2010/main" val="22529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2EDE73-769B-D9B9-5613-B952C079990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D15D450-7057-5EC5-2ECE-CFBB2484E4B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C49DA7-BD8E-03C7-3493-8E1CEEAA97C9}"/>
              </a:ext>
            </a:extLst>
          </p:cNvPr>
          <p:cNvSpPr>
            <a:spLocks noGrp="1"/>
          </p:cNvSpPr>
          <p:nvPr>
            <p:ph type="dt" sz="half" idx="10"/>
          </p:nvPr>
        </p:nvSpPr>
        <p:spPr/>
        <p:txBody>
          <a:bodyPr/>
          <a:lstStyle/>
          <a:p>
            <a:fld id="{808B1741-1DE1-48AF-B054-6FC8BC86FC48}" type="datetimeFigureOut">
              <a:rPr lang="en-US" smtClean="0"/>
              <a:t>6/13/2024</a:t>
            </a:fld>
            <a:endParaRPr lang="en-US"/>
          </a:p>
        </p:txBody>
      </p:sp>
      <p:sp>
        <p:nvSpPr>
          <p:cNvPr id="5" name="Footer Placeholder 4">
            <a:extLst>
              <a:ext uri="{FF2B5EF4-FFF2-40B4-BE49-F238E27FC236}">
                <a16:creationId xmlns:a16="http://schemas.microsoft.com/office/drawing/2014/main" id="{F8DDE49F-68AC-1DE7-441C-1210C7766C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6D03CB-1905-5028-FA83-1A5BC8BD9547}"/>
              </a:ext>
            </a:extLst>
          </p:cNvPr>
          <p:cNvSpPr>
            <a:spLocks noGrp="1"/>
          </p:cNvSpPr>
          <p:nvPr>
            <p:ph type="sldNum" sz="quarter" idx="12"/>
          </p:nvPr>
        </p:nvSpPr>
        <p:spPr/>
        <p:txBody>
          <a:bodyPr/>
          <a:lstStyle/>
          <a:p>
            <a:fld id="{6085AB7E-9EEA-4348-BEA7-5DDB72E1D261}" type="slidenum">
              <a:rPr lang="en-US" smtClean="0"/>
              <a:t>‹#›</a:t>
            </a:fld>
            <a:endParaRPr lang="en-US"/>
          </a:p>
        </p:txBody>
      </p:sp>
    </p:spTree>
    <p:extLst>
      <p:ext uri="{BB962C8B-B14F-4D97-AF65-F5344CB8AC3E}">
        <p14:creationId xmlns:p14="http://schemas.microsoft.com/office/powerpoint/2010/main" val="2549112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2DED5-FB01-10BA-E5C9-F0D989B401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6B9CAA-7F62-55C6-3FED-47B8466357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75C91E-2940-70C8-FCA6-CC72D8E0C269}"/>
              </a:ext>
            </a:extLst>
          </p:cNvPr>
          <p:cNvSpPr>
            <a:spLocks noGrp="1"/>
          </p:cNvSpPr>
          <p:nvPr>
            <p:ph type="dt" sz="half" idx="10"/>
          </p:nvPr>
        </p:nvSpPr>
        <p:spPr/>
        <p:txBody>
          <a:bodyPr/>
          <a:lstStyle/>
          <a:p>
            <a:fld id="{808B1741-1DE1-48AF-B054-6FC8BC86FC48}" type="datetimeFigureOut">
              <a:rPr lang="en-US" smtClean="0"/>
              <a:t>6/13/2024</a:t>
            </a:fld>
            <a:endParaRPr lang="en-US"/>
          </a:p>
        </p:txBody>
      </p:sp>
      <p:sp>
        <p:nvSpPr>
          <p:cNvPr id="5" name="Footer Placeholder 4">
            <a:extLst>
              <a:ext uri="{FF2B5EF4-FFF2-40B4-BE49-F238E27FC236}">
                <a16:creationId xmlns:a16="http://schemas.microsoft.com/office/drawing/2014/main" id="{2A3EA4B1-89D2-B541-9EB6-BE622A19BC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6B5B25-51BF-61D8-DCD0-B912A65AA2B8}"/>
              </a:ext>
            </a:extLst>
          </p:cNvPr>
          <p:cNvSpPr>
            <a:spLocks noGrp="1"/>
          </p:cNvSpPr>
          <p:nvPr>
            <p:ph type="sldNum" sz="quarter" idx="12"/>
          </p:nvPr>
        </p:nvSpPr>
        <p:spPr/>
        <p:txBody>
          <a:bodyPr/>
          <a:lstStyle/>
          <a:p>
            <a:fld id="{6085AB7E-9EEA-4348-BEA7-5DDB72E1D261}" type="slidenum">
              <a:rPr lang="en-US" smtClean="0"/>
              <a:t>‹#›</a:t>
            </a:fld>
            <a:endParaRPr lang="en-US"/>
          </a:p>
        </p:txBody>
      </p:sp>
    </p:spTree>
    <p:extLst>
      <p:ext uri="{BB962C8B-B14F-4D97-AF65-F5344CB8AC3E}">
        <p14:creationId xmlns:p14="http://schemas.microsoft.com/office/powerpoint/2010/main" val="2285704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83845-FF36-7654-CA7C-C4F312A269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B1C2BA0-1CF5-3099-9B80-1B64847552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0B4A32-A51D-BE87-0340-BBB1A5F218C8}"/>
              </a:ext>
            </a:extLst>
          </p:cNvPr>
          <p:cNvSpPr>
            <a:spLocks noGrp="1"/>
          </p:cNvSpPr>
          <p:nvPr>
            <p:ph type="dt" sz="half" idx="10"/>
          </p:nvPr>
        </p:nvSpPr>
        <p:spPr/>
        <p:txBody>
          <a:bodyPr/>
          <a:lstStyle/>
          <a:p>
            <a:fld id="{808B1741-1DE1-48AF-B054-6FC8BC86FC48}" type="datetimeFigureOut">
              <a:rPr lang="en-US" smtClean="0"/>
              <a:t>6/13/2024</a:t>
            </a:fld>
            <a:endParaRPr lang="en-US"/>
          </a:p>
        </p:txBody>
      </p:sp>
      <p:sp>
        <p:nvSpPr>
          <p:cNvPr id="5" name="Footer Placeholder 4">
            <a:extLst>
              <a:ext uri="{FF2B5EF4-FFF2-40B4-BE49-F238E27FC236}">
                <a16:creationId xmlns:a16="http://schemas.microsoft.com/office/drawing/2014/main" id="{AE5254C5-EB3F-3203-432B-0D9961D90A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F08FBD-EA1E-9A8E-64ED-E5444079C007}"/>
              </a:ext>
            </a:extLst>
          </p:cNvPr>
          <p:cNvSpPr>
            <a:spLocks noGrp="1"/>
          </p:cNvSpPr>
          <p:nvPr>
            <p:ph type="sldNum" sz="quarter" idx="12"/>
          </p:nvPr>
        </p:nvSpPr>
        <p:spPr/>
        <p:txBody>
          <a:bodyPr/>
          <a:lstStyle/>
          <a:p>
            <a:fld id="{6085AB7E-9EEA-4348-BEA7-5DDB72E1D261}" type="slidenum">
              <a:rPr lang="en-US" smtClean="0"/>
              <a:t>‹#›</a:t>
            </a:fld>
            <a:endParaRPr lang="en-US"/>
          </a:p>
        </p:txBody>
      </p:sp>
    </p:spTree>
    <p:extLst>
      <p:ext uri="{BB962C8B-B14F-4D97-AF65-F5344CB8AC3E}">
        <p14:creationId xmlns:p14="http://schemas.microsoft.com/office/powerpoint/2010/main" val="3091203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54C92-0BDB-229C-A5B4-ECB98C3625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F86D34-6927-3F12-07E0-335A545E1BC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7DCE76C-9DAB-560B-AEB4-973608D8C94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9F0D3F-1BC7-1ACA-0B4A-F644A93DAA8B}"/>
              </a:ext>
            </a:extLst>
          </p:cNvPr>
          <p:cNvSpPr>
            <a:spLocks noGrp="1"/>
          </p:cNvSpPr>
          <p:nvPr>
            <p:ph type="dt" sz="half" idx="10"/>
          </p:nvPr>
        </p:nvSpPr>
        <p:spPr/>
        <p:txBody>
          <a:bodyPr/>
          <a:lstStyle/>
          <a:p>
            <a:fld id="{808B1741-1DE1-48AF-B054-6FC8BC86FC48}" type="datetimeFigureOut">
              <a:rPr lang="en-US" smtClean="0"/>
              <a:t>6/13/2024</a:t>
            </a:fld>
            <a:endParaRPr lang="en-US"/>
          </a:p>
        </p:txBody>
      </p:sp>
      <p:sp>
        <p:nvSpPr>
          <p:cNvPr id="6" name="Footer Placeholder 5">
            <a:extLst>
              <a:ext uri="{FF2B5EF4-FFF2-40B4-BE49-F238E27FC236}">
                <a16:creationId xmlns:a16="http://schemas.microsoft.com/office/drawing/2014/main" id="{4622CC06-1635-6DCF-E5E6-E7A49418AC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88AA9F-6BEE-280B-EF91-01FA7EE46E92}"/>
              </a:ext>
            </a:extLst>
          </p:cNvPr>
          <p:cNvSpPr>
            <a:spLocks noGrp="1"/>
          </p:cNvSpPr>
          <p:nvPr>
            <p:ph type="sldNum" sz="quarter" idx="12"/>
          </p:nvPr>
        </p:nvSpPr>
        <p:spPr/>
        <p:txBody>
          <a:bodyPr/>
          <a:lstStyle/>
          <a:p>
            <a:fld id="{6085AB7E-9EEA-4348-BEA7-5DDB72E1D261}" type="slidenum">
              <a:rPr lang="en-US" smtClean="0"/>
              <a:t>‹#›</a:t>
            </a:fld>
            <a:endParaRPr lang="en-US"/>
          </a:p>
        </p:txBody>
      </p:sp>
    </p:spTree>
    <p:extLst>
      <p:ext uri="{BB962C8B-B14F-4D97-AF65-F5344CB8AC3E}">
        <p14:creationId xmlns:p14="http://schemas.microsoft.com/office/powerpoint/2010/main" val="2131369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D1CB3-E28D-445E-1348-38265535A96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AA863E4-57C4-88EE-C69C-F88838F55D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621760F-F45E-EDBD-F746-B2763D5C1D4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18DC4FC-8394-1AEE-39B2-80D9458BDC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6022E2-8DD9-34C3-50B4-B34BD47954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42BC0F0-478F-FF90-F991-2A34673629B9}"/>
              </a:ext>
            </a:extLst>
          </p:cNvPr>
          <p:cNvSpPr>
            <a:spLocks noGrp="1"/>
          </p:cNvSpPr>
          <p:nvPr>
            <p:ph type="dt" sz="half" idx="10"/>
          </p:nvPr>
        </p:nvSpPr>
        <p:spPr/>
        <p:txBody>
          <a:bodyPr/>
          <a:lstStyle/>
          <a:p>
            <a:fld id="{808B1741-1DE1-48AF-B054-6FC8BC86FC48}" type="datetimeFigureOut">
              <a:rPr lang="en-US" smtClean="0"/>
              <a:t>6/13/2024</a:t>
            </a:fld>
            <a:endParaRPr lang="en-US"/>
          </a:p>
        </p:txBody>
      </p:sp>
      <p:sp>
        <p:nvSpPr>
          <p:cNvPr id="8" name="Footer Placeholder 7">
            <a:extLst>
              <a:ext uri="{FF2B5EF4-FFF2-40B4-BE49-F238E27FC236}">
                <a16:creationId xmlns:a16="http://schemas.microsoft.com/office/drawing/2014/main" id="{F3FE8B57-D38D-1B9F-5B28-8F5CE6038B7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80599A-FEF5-5BCF-F6A0-A584B736900A}"/>
              </a:ext>
            </a:extLst>
          </p:cNvPr>
          <p:cNvSpPr>
            <a:spLocks noGrp="1"/>
          </p:cNvSpPr>
          <p:nvPr>
            <p:ph type="sldNum" sz="quarter" idx="12"/>
          </p:nvPr>
        </p:nvSpPr>
        <p:spPr/>
        <p:txBody>
          <a:bodyPr/>
          <a:lstStyle/>
          <a:p>
            <a:fld id="{6085AB7E-9EEA-4348-BEA7-5DDB72E1D261}" type="slidenum">
              <a:rPr lang="en-US" smtClean="0"/>
              <a:t>‹#›</a:t>
            </a:fld>
            <a:endParaRPr lang="en-US"/>
          </a:p>
        </p:txBody>
      </p:sp>
    </p:spTree>
    <p:extLst>
      <p:ext uri="{BB962C8B-B14F-4D97-AF65-F5344CB8AC3E}">
        <p14:creationId xmlns:p14="http://schemas.microsoft.com/office/powerpoint/2010/main" val="607530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F72F6-4553-04AC-635A-328E5163A4A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9A63188-29A8-B5E4-8087-7BBD29D467EE}"/>
              </a:ext>
            </a:extLst>
          </p:cNvPr>
          <p:cNvSpPr>
            <a:spLocks noGrp="1"/>
          </p:cNvSpPr>
          <p:nvPr>
            <p:ph type="dt" sz="half" idx="10"/>
          </p:nvPr>
        </p:nvSpPr>
        <p:spPr/>
        <p:txBody>
          <a:bodyPr/>
          <a:lstStyle/>
          <a:p>
            <a:fld id="{808B1741-1DE1-48AF-B054-6FC8BC86FC48}" type="datetimeFigureOut">
              <a:rPr lang="en-US" smtClean="0"/>
              <a:t>6/13/2024</a:t>
            </a:fld>
            <a:endParaRPr lang="en-US"/>
          </a:p>
        </p:txBody>
      </p:sp>
      <p:sp>
        <p:nvSpPr>
          <p:cNvPr id="4" name="Footer Placeholder 3">
            <a:extLst>
              <a:ext uri="{FF2B5EF4-FFF2-40B4-BE49-F238E27FC236}">
                <a16:creationId xmlns:a16="http://schemas.microsoft.com/office/drawing/2014/main" id="{4954300D-607E-6AAF-5742-F457BD4E4EB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AA9A1C8-71BD-DE65-0A41-BC9325572E36}"/>
              </a:ext>
            </a:extLst>
          </p:cNvPr>
          <p:cNvSpPr>
            <a:spLocks noGrp="1"/>
          </p:cNvSpPr>
          <p:nvPr>
            <p:ph type="sldNum" sz="quarter" idx="12"/>
          </p:nvPr>
        </p:nvSpPr>
        <p:spPr/>
        <p:txBody>
          <a:bodyPr/>
          <a:lstStyle/>
          <a:p>
            <a:fld id="{6085AB7E-9EEA-4348-BEA7-5DDB72E1D261}" type="slidenum">
              <a:rPr lang="en-US" smtClean="0"/>
              <a:t>‹#›</a:t>
            </a:fld>
            <a:endParaRPr lang="en-US"/>
          </a:p>
        </p:txBody>
      </p:sp>
    </p:spTree>
    <p:extLst>
      <p:ext uri="{BB962C8B-B14F-4D97-AF65-F5344CB8AC3E}">
        <p14:creationId xmlns:p14="http://schemas.microsoft.com/office/powerpoint/2010/main" val="174088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8A385B-53B4-E4B2-8FCE-24DBF3C2685C}"/>
              </a:ext>
            </a:extLst>
          </p:cNvPr>
          <p:cNvSpPr>
            <a:spLocks noGrp="1"/>
          </p:cNvSpPr>
          <p:nvPr>
            <p:ph type="dt" sz="half" idx="10"/>
          </p:nvPr>
        </p:nvSpPr>
        <p:spPr/>
        <p:txBody>
          <a:bodyPr/>
          <a:lstStyle/>
          <a:p>
            <a:fld id="{808B1741-1DE1-48AF-B054-6FC8BC86FC48}" type="datetimeFigureOut">
              <a:rPr lang="en-US" smtClean="0"/>
              <a:t>6/13/2024</a:t>
            </a:fld>
            <a:endParaRPr lang="en-US"/>
          </a:p>
        </p:txBody>
      </p:sp>
      <p:sp>
        <p:nvSpPr>
          <p:cNvPr id="3" name="Footer Placeholder 2">
            <a:extLst>
              <a:ext uri="{FF2B5EF4-FFF2-40B4-BE49-F238E27FC236}">
                <a16:creationId xmlns:a16="http://schemas.microsoft.com/office/drawing/2014/main" id="{7C4027FD-84F3-B48F-C5EC-D273CBA75D1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E261FAC-3FAA-5CAE-3745-736C95A8E3B3}"/>
              </a:ext>
            </a:extLst>
          </p:cNvPr>
          <p:cNvSpPr>
            <a:spLocks noGrp="1"/>
          </p:cNvSpPr>
          <p:nvPr>
            <p:ph type="sldNum" sz="quarter" idx="12"/>
          </p:nvPr>
        </p:nvSpPr>
        <p:spPr/>
        <p:txBody>
          <a:bodyPr/>
          <a:lstStyle/>
          <a:p>
            <a:fld id="{6085AB7E-9EEA-4348-BEA7-5DDB72E1D261}" type="slidenum">
              <a:rPr lang="en-US" smtClean="0"/>
              <a:t>‹#›</a:t>
            </a:fld>
            <a:endParaRPr lang="en-US"/>
          </a:p>
        </p:txBody>
      </p:sp>
    </p:spTree>
    <p:extLst>
      <p:ext uri="{BB962C8B-B14F-4D97-AF65-F5344CB8AC3E}">
        <p14:creationId xmlns:p14="http://schemas.microsoft.com/office/powerpoint/2010/main" val="3644030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6918E-D9E2-0AAE-8FB4-94A8D8B822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E977BBB-B350-8099-5A42-9EDE76DC1F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36A4BDF-F77A-50EF-3485-ED4B756CD7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3ADEB0-CF4D-382B-1AFE-E04160ADB3D6}"/>
              </a:ext>
            </a:extLst>
          </p:cNvPr>
          <p:cNvSpPr>
            <a:spLocks noGrp="1"/>
          </p:cNvSpPr>
          <p:nvPr>
            <p:ph type="dt" sz="half" idx="10"/>
          </p:nvPr>
        </p:nvSpPr>
        <p:spPr/>
        <p:txBody>
          <a:bodyPr/>
          <a:lstStyle/>
          <a:p>
            <a:fld id="{808B1741-1DE1-48AF-B054-6FC8BC86FC48}" type="datetimeFigureOut">
              <a:rPr lang="en-US" smtClean="0"/>
              <a:t>6/13/2024</a:t>
            </a:fld>
            <a:endParaRPr lang="en-US"/>
          </a:p>
        </p:txBody>
      </p:sp>
      <p:sp>
        <p:nvSpPr>
          <p:cNvPr id="6" name="Footer Placeholder 5">
            <a:extLst>
              <a:ext uri="{FF2B5EF4-FFF2-40B4-BE49-F238E27FC236}">
                <a16:creationId xmlns:a16="http://schemas.microsoft.com/office/drawing/2014/main" id="{8385AB03-462E-4C3C-A9B3-9EF82443B3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5C5084-AC65-D805-30FC-993F8C27C317}"/>
              </a:ext>
            </a:extLst>
          </p:cNvPr>
          <p:cNvSpPr>
            <a:spLocks noGrp="1"/>
          </p:cNvSpPr>
          <p:nvPr>
            <p:ph type="sldNum" sz="quarter" idx="12"/>
          </p:nvPr>
        </p:nvSpPr>
        <p:spPr/>
        <p:txBody>
          <a:bodyPr/>
          <a:lstStyle/>
          <a:p>
            <a:fld id="{6085AB7E-9EEA-4348-BEA7-5DDB72E1D261}" type="slidenum">
              <a:rPr lang="en-US" smtClean="0"/>
              <a:t>‹#›</a:t>
            </a:fld>
            <a:endParaRPr lang="en-US"/>
          </a:p>
        </p:txBody>
      </p:sp>
    </p:spTree>
    <p:extLst>
      <p:ext uri="{BB962C8B-B14F-4D97-AF65-F5344CB8AC3E}">
        <p14:creationId xmlns:p14="http://schemas.microsoft.com/office/powerpoint/2010/main" val="3355035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F4802-FCAC-DE6F-1128-87FCF6D282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6779C0-DEC3-F939-ACDA-023C40B6D2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A21BFF6-B7B6-C39E-6504-3262826CA9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D7C21B-3BE2-96A9-4601-D8FDE4A9E496}"/>
              </a:ext>
            </a:extLst>
          </p:cNvPr>
          <p:cNvSpPr>
            <a:spLocks noGrp="1"/>
          </p:cNvSpPr>
          <p:nvPr>
            <p:ph type="dt" sz="half" idx="10"/>
          </p:nvPr>
        </p:nvSpPr>
        <p:spPr/>
        <p:txBody>
          <a:bodyPr/>
          <a:lstStyle/>
          <a:p>
            <a:fld id="{808B1741-1DE1-48AF-B054-6FC8BC86FC48}" type="datetimeFigureOut">
              <a:rPr lang="en-US" smtClean="0"/>
              <a:t>6/13/2024</a:t>
            </a:fld>
            <a:endParaRPr lang="en-US"/>
          </a:p>
        </p:txBody>
      </p:sp>
      <p:sp>
        <p:nvSpPr>
          <p:cNvPr id="6" name="Footer Placeholder 5">
            <a:extLst>
              <a:ext uri="{FF2B5EF4-FFF2-40B4-BE49-F238E27FC236}">
                <a16:creationId xmlns:a16="http://schemas.microsoft.com/office/drawing/2014/main" id="{1494BE79-DE42-E9AB-147F-61D6190E7F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11AC90-8FDA-C060-EC54-3373FFFC2885}"/>
              </a:ext>
            </a:extLst>
          </p:cNvPr>
          <p:cNvSpPr>
            <a:spLocks noGrp="1"/>
          </p:cNvSpPr>
          <p:nvPr>
            <p:ph type="sldNum" sz="quarter" idx="12"/>
          </p:nvPr>
        </p:nvSpPr>
        <p:spPr/>
        <p:txBody>
          <a:bodyPr/>
          <a:lstStyle/>
          <a:p>
            <a:fld id="{6085AB7E-9EEA-4348-BEA7-5DDB72E1D261}" type="slidenum">
              <a:rPr lang="en-US" smtClean="0"/>
              <a:t>‹#›</a:t>
            </a:fld>
            <a:endParaRPr lang="en-US"/>
          </a:p>
        </p:txBody>
      </p:sp>
    </p:spTree>
    <p:extLst>
      <p:ext uri="{BB962C8B-B14F-4D97-AF65-F5344CB8AC3E}">
        <p14:creationId xmlns:p14="http://schemas.microsoft.com/office/powerpoint/2010/main" val="828211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C1703C-71BA-2B44-1E47-E04AC43417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AD6C706-9F97-2D6F-DC20-4F6FAA0AA8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4AA7EA-BB82-5968-E0D7-5B6B51BBBC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8B1741-1DE1-48AF-B054-6FC8BC86FC48}" type="datetimeFigureOut">
              <a:rPr lang="en-US" smtClean="0"/>
              <a:t>6/13/2024</a:t>
            </a:fld>
            <a:endParaRPr lang="en-US"/>
          </a:p>
        </p:txBody>
      </p:sp>
      <p:sp>
        <p:nvSpPr>
          <p:cNvPr id="5" name="Footer Placeholder 4">
            <a:extLst>
              <a:ext uri="{FF2B5EF4-FFF2-40B4-BE49-F238E27FC236}">
                <a16:creationId xmlns:a16="http://schemas.microsoft.com/office/drawing/2014/main" id="{1F422DBF-2D65-D091-4A59-32CC6AED3A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4CD899C-8B82-F4C2-3AFB-DE4CBFC750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85AB7E-9EEA-4348-BEA7-5DDB72E1D261}" type="slidenum">
              <a:rPr lang="en-US" smtClean="0"/>
              <a:t>‹#›</a:t>
            </a:fld>
            <a:endParaRPr lang="en-US"/>
          </a:p>
        </p:txBody>
      </p:sp>
    </p:spTree>
    <p:extLst>
      <p:ext uri="{BB962C8B-B14F-4D97-AF65-F5344CB8AC3E}">
        <p14:creationId xmlns:p14="http://schemas.microsoft.com/office/powerpoint/2010/main" val="37110264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11.xml"/><Relationship Id="rId6" Type="http://schemas.openxmlformats.org/officeDocument/2006/relationships/hyperlink" Target="mailto:Lisa.Slavik@friendtofriendamerica.org"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12.xml"/><Relationship Id="rId6" Type="http://schemas.openxmlformats.org/officeDocument/2006/relationships/hyperlink" Target="mailto:Lisa.Slavik@friendtofriendamerica.org"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 Id="rId5" Type="http://schemas.openxmlformats.org/officeDocument/2006/relationships/image" Target="../media/image5.jpe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 Id="rId5" Type="http://schemas.openxmlformats.org/officeDocument/2006/relationships/image" Target="../media/image6.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0892FFAC-F79F-ABBA-3598-D128C66BAA6C}"/>
              </a:ext>
            </a:extLst>
          </p:cNvPr>
          <p:cNvGrpSpPr>
            <a:grpSpLocks/>
          </p:cNvGrpSpPr>
          <p:nvPr/>
        </p:nvGrpSpPr>
        <p:grpSpPr bwMode="auto">
          <a:xfrm>
            <a:off x="2309812" y="981976"/>
            <a:ext cx="7572375" cy="1270000"/>
            <a:chOff x="0" y="0"/>
            <a:chExt cx="11925" cy="2000"/>
          </a:xfrm>
        </p:grpSpPr>
        <p:pic>
          <p:nvPicPr>
            <p:cNvPr id="8" name="docshape6">
              <a:extLst>
                <a:ext uri="{FF2B5EF4-FFF2-40B4-BE49-F238E27FC236}">
                  <a16:creationId xmlns:a16="http://schemas.microsoft.com/office/drawing/2014/main" id="{7D339D66-B1C1-F660-74B4-8A5B2A9D13DC}"/>
                </a:ext>
              </a:extLst>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0" y="0"/>
              <a:ext cx="9919" cy="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docshape7" descr="Icon  Description automatically generated">
              <a:extLst>
                <a:ext uri="{FF2B5EF4-FFF2-40B4-BE49-F238E27FC236}">
                  <a16:creationId xmlns:a16="http://schemas.microsoft.com/office/drawing/2014/main" id="{94534B5E-631C-E422-E114-B64D28825C15}"/>
                </a:ext>
              </a:extLst>
            </p:cNvP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9749" y="0"/>
              <a:ext cx="2176" cy="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docshape8">
              <a:extLst>
                <a:ext uri="{FF2B5EF4-FFF2-40B4-BE49-F238E27FC236}">
                  <a16:creationId xmlns:a16="http://schemas.microsoft.com/office/drawing/2014/main" id="{D5DB50F7-D38D-0403-24FA-62814380BD38}"/>
                </a:ext>
              </a:extLst>
            </p:cNvPr>
            <p:cNvSpPr txBox="1">
              <a:spLocks noChangeArrowheads="1"/>
            </p:cNvSpPr>
            <p:nvPr/>
          </p:nvSpPr>
          <p:spPr bwMode="auto">
            <a:xfrm>
              <a:off x="0" y="0"/>
              <a:ext cx="11925" cy="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endParaRPr>
            </a:p>
            <a:p>
              <a:pPr marL="929640" marR="1036320" algn="ctr">
                <a:spcBef>
                  <a:spcPts val="1210"/>
                </a:spcBef>
                <a:spcAft>
                  <a:spcPts val="0"/>
                </a:spcAft>
              </a:pPr>
              <a:r>
                <a:rPr lang="en-US" sz="1800" i="1" dirty="0">
                  <a:solidFill>
                    <a:srgbClr val="1F4E79"/>
                  </a:solidFill>
                  <a:effectLst/>
                  <a:latin typeface="Calibri" panose="020F0502020204030204" pitchFamily="34" charset="0"/>
                  <a:ea typeface="Calibri" panose="020F0502020204030204" pitchFamily="34" charset="0"/>
                </a:rPr>
                <a:t>Ending loneliness</a:t>
              </a:r>
              <a:r>
                <a:rPr lang="en-US" sz="1800" i="1" spc="-5" dirty="0">
                  <a:solidFill>
                    <a:srgbClr val="1F4E79"/>
                  </a:solidFill>
                  <a:effectLst/>
                  <a:latin typeface="Calibri" panose="020F0502020204030204" pitchFamily="34" charset="0"/>
                  <a:ea typeface="Calibri" panose="020F0502020204030204" pitchFamily="34" charset="0"/>
                </a:rPr>
                <a:t> </a:t>
              </a:r>
              <a:r>
                <a:rPr lang="en-US" sz="1800" i="1" dirty="0">
                  <a:solidFill>
                    <a:srgbClr val="1F4E79"/>
                  </a:solidFill>
                  <a:effectLst/>
                  <a:latin typeface="Calibri" panose="020F0502020204030204" pitchFamily="34" charset="0"/>
                  <a:ea typeface="Calibri" panose="020F0502020204030204" pitchFamily="34" charset="0"/>
                </a:rPr>
                <a:t>in</a:t>
              </a:r>
              <a:r>
                <a:rPr lang="en-US" sz="1800" i="1" spc="-10" dirty="0">
                  <a:solidFill>
                    <a:srgbClr val="1F4E79"/>
                  </a:solidFill>
                  <a:effectLst/>
                  <a:latin typeface="Calibri" panose="020F0502020204030204" pitchFamily="34" charset="0"/>
                  <a:ea typeface="Calibri" panose="020F0502020204030204" pitchFamily="34" charset="0"/>
                </a:rPr>
                <a:t> </a:t>
              </a:r>
              <a:r>
                <a:rPr lang="en-US" sz="1800" i="1" dirty="0">
                  <a:solidFill>
                    <a:srgbClr val="1F4E79"/>
                  </a:solidFill>
                  <a:effectLst/>
                  <a:latin typeface="Calibri" panose="020F0502020204030204" pitchFamily="34" charset="0"/>
                  <a:ea typeface="Calibri" panose="020F0502020204030204" pitchFamily="34" charset="0"/>
                </a:rPr>
                <a:t>the</a:t>
              </a:r>
              <a:r>
                <a:rPr lang="en-US" sz="1800" i="1" spc="-10" dirty="0">
                  <a:solidFill>
                    <a:srgbClr val="1F4E79"/>
                  </a:solidFill>
                  <a:effectLst/>
                  <a:latin typeface="Calibri" panose="020F0502020204030204" pitchFamily="34" charset="0"/>
                  <a:ea typeface="Calibri" panose="020F0502020204030204" pitchFamily="34" charset="0"/>
                </a:rPr>
                <a:t> </a:t>
              </a:r>
              <a:r>
                <a:rPr lang="en-US" sz="1800" i="1" dirty="0">
                  <a:solidFill>
                    <a:srgbClr val="1F4E79"/>
                  </a:solidFill>
                  <a:effectLst/>
                  <a:latin typeface="Calibri" panose="020F0502020204030204" pitchFamily="34" charset="0"/>
                  <a:ea typeface="Calibri" panose="020F0502020204030204" pitchFamily="34" charset="0"/>
                </a:rPr>
                <a:t>lives</a:t>
              </a:r>
              <a:r>
                <a:rPr lang="en-US" sz="1800" i="1" spc="-10" dirty="0">
                  <a:solidFill>
                    <a:srgbClr val="1F4E79"/>
                  </a:solidFill>
                  <a:effectLst/>
                  <a:latin typeface="Calibri" panose="020F0502020204030204" pitchFamily="34" charset="0"/>
                  <a:ea typeface="Calibri" panose="020F0502020204030204" pitchFamily="34" charset="0"/>
                </a:rPr>
                <a:t> </a:t>
              </a:r>
              <a:r>
                <a:rPr lang="en-US" sz="1800" i="1" dirty="0">
                  <a:solidFill>
                    <a:srgbClr val="1F4E79"/>
                  </a:solidFill>
                  <a:effectLst/>
                  <a:latin typeface="Calibri" panose="020F0502020204030204" pitchFamily="34" charset="0"/>
                  <a:ea typeface="Calibri" panose="020F0502020204030204" pitchFamily="34" charset="0"/>
                </a:rPr>
                <a:t>of</a:t>
              </a:r>
              <a:r>
                <a:rPr lang="en-US" sz="1800" i="1" spc="-5" dirty="0">
                  <a:solidFill>
                    <a:srgbClr val="1F4E79"/>
                  </a:solidFill>
                  <a:effectLst/>
                  <a:latin typeface="Calibri" panose="020F0502020204030204" pitchFamily="34" charset="0"/>
                  <a:ea typeface="Calibri" panose="020F0502020204030204" pitchFamily="34" charset="0"/>
                </a:rPr>
                <a:t> </a:t>
              </a:r>
              <a:r>
                <a:rPr lang="en-US" sz="1800" i="1" dirty="0">
                  <a:solidFill>
                    <a:srgbClr val="1F4E79"/>
                  </a:solidFill>
                  <a:effectLst/>
                  <a:latin typeface="Calibri" panose="020F0502020204030204" pitchFamily="34" charset="0"/>
                  <a:ea typeface="Calibri" panose="020F0502020204030204" pitchFamily="34" charset="0"/>
                </a:rPr>
                <a:t>seniors,</a:t>
              </a:r>
              <a:r>
                <a:rPr lang="en-US" sz="1800" i="1" spc="-10" dirty="0">
                  <a:solidFill>
                    <a:srgbClr val="1F4E79"/>
                  </a:solidFill>
                  <a:effectLst/>
                  <a:latin typeface="Calibri" panose="020F0502020204030204" pitchFamily="34" charset="0"/>
                  <a:ea typeface="Calibri" panose="020F0502020204030204" pitchFamily="34" charset="0"/>
                </a:rPr>
                <a:t> </a:t>
              </a:r>
              <a:r>
                <a:rPr lang="en-US" sz="1800" i="1" dirty="0">
                  <a:solidFill>
                    <a:srgbClr val="1F4E79"/>
                  </a:solidFill>
                  <a:effectLst/>
                  <a:latin typeface="Calibri" panose="020F0502020204030204" pitchFamily="34" charset="0"/>
                  <a:ea typeface="Calibri" panose="020F0502020204030204" pitchFamily="34" charset="0"/>
                </a:rPr>
                <a:t>one senior</a:t>
              </a:r>
              <a:r>
                <a:rPr lang="en-US" sz="1800" i="1" spc="-10" dirty="0">
                  <a:solidFill>
                    <a:srgbClr val="1F4E79"/>
                  </a:solidFill>
                  <a:effectLst/>
                  <a:latin typeface="Calibri" panose="020F0502020204030204" pitchFamily="34" charset="0"/>
                  <a:ea typeface="Calibri" panose="020F0502020204030204" pitchFamily="34" charset="0"/>
                </a:rPr>
                <a:t> </a:t>
              </a:r>
              <a:r>
                <a:rPr lang="en-US" sz="1800" i="1" dirty="0">
                  <a:solidFill>
                    <a:srgbClr val="1F4E79"/>
                  </a:solidFill>
                  <a:effectLst/>
                  <a:latin typeface="Calibri" panose="020F0502020204030204" pitchFamily="34" charset="0"/>
                  <a:ea typeface="Calibri" panose="020F0502020204030204" pitchFamily="34" charset="0"/>
                </a:rPr>
                <a:t>at</a:t>
              </a:r>
              <a:r>
                <a:rPr lang="en-US" sz="1800" i="1" spc="-10" dirty="0">
                  <a:solidFill>
                    <a:srgbClr val="1F4E79"/>
                  </a:solidFill>
                  <a:effectLst/>
                  <a:latin typeface="Calibri" panose="020F0502020204030204" pitchFamily="34" charset="0"/>
                  <a:ea typeface="Calibri" panose="020F0502020204030204" pitchFamily="34" charset="0"/>
                </a:rPr>
                <a:t> </a:t>
              </a:r>
              <a:r>
                <a:rPr lang="en-US" sz="1800" i="1" dirty="0">
                  <a:solidFill>
                    <a:srgbClr val="1F4E79"/>
                  </a:solidFill>
                  <a:effectLst/>
                  <a:latin typeface="Calibri" panose="020F0502020204030204" pitchFamily="34" charset="0"/>
                  <a:ea typeface="Calibri" panose="020F0502020204030204" pitchFamily="34" charset="0"/>
                </a:rPr>
                <a:t>a</a:t>
              </a:r>
              <a:r>
                <a:rPr lang="en-US" sz="1800" i="1" spc="-5" dirty="0">
                  <a:solidFill>
                    <a:srgbClr val="1F4E79"/>
                  </a:solidFill>
                  <a:effectLst/>
                  <a:latin typeface="Calibri" panose="020F0502020204030204" pitchFamily="34" charset="0"/>
                  <a:ea typeface="Calibri" panose="020F0502020204030204" pitchFamily="34" charset="0"/>
                </a:rPr>
                <a:t> </a:t>
              </a:r>
              <a:r>
                <a:rPr lang="en-US" sz="1800" i="1" spc="-10" dirty="0">
                  <a:solidFill>
                    <a:srgbClr val="1F4E79"/>
                  </a:solidFill>
                  <a:effectLst/>
                  <a:latin typeface="Calibri" panose="020F0502020204030204" pitchFamily="34" charset="0"/>
                  <a:ea typeface="Calibri" panose="020F0502020204030204" pitchFamily="34" charset="0"/>
                </a:rPr>
                <a:t>time!</a:t>
              </a:r>
              <a:endParaRPr lang="en-US" sz="1100" dirty="0">
                <a:effectLst/>
                <a:latin typeface="Calibri" panose="020F0502020204030204" pitchFamily="34" charset="0"/>
                <a:ea typeface="Calibri" panose="020F0502020204030204" pitchFamily="34" charset="0"/>
              </a:endParaRPr>
            </a:p>
          </p:txBody>
        </p:sp>
      </p:grpSp>
      <p:sp>
        <p:nvSpPr>
          <p:cNvPr id="6" name="Subtitle 5">
            <a:extLst>
              <a:ext uri="{FF2B5EF4-FFF2-40B4-BE49-F238E27FC236}">
                <a16:creationId xmlns:a16="http://schemas.microsoft.com/office/drawing/2014/main" id="{B80BF3F5-B2B3-424B-0DD9-09457BDAD831}"/>
              </a:ext>
            </a:extLst>
          </p:cNvPr>
          <p:cNvSpPr>
            <a:spLocks noGrp="1"/>
          </p:cNvSpPr>
          <p:nvPr>
            <p:ph type="subTitle" idx="1"/>
          </p:nvPr>
        </p:nvSpPr>
        <p:spPr/>
        <p:txBody>
          <a:bodyPr/>
          <a:lstStyle/>
          <a:p>
            <a:r>
              <a:rPr lang="en-US" sz="5400" b="1" cap="small" dirty="0">
                <a:solidFill>
                  <a:srgbClr val="1C649A"/>
                </a:solidFill>
              </a:rPr>
              <a:t>Volunteer Training</a:t>
            </a:r>
          </a:p>
          <a:p>
            <a:endParaRPr lang="en-US" dirty="0"/>
          </a:p>
          <a:p>
            <a:r>
              <a:rPr lang="en-US" sz="3200" b="1" dirty="0">
                <a:solidFill>
                  <a:srgbClr val="1C649A"/>
                </a:solidFill>
              </a:rPr>
              <a:t>Part 3 – Sensitivity</a:t>
            </a:r>
          </a:p>
        </p:txBody>
      </p:sp>
      <p:cxnSp>
        <p:nvCxnSpPr>
          <p:cNvPr id="16" name="Straight Connector 15">
            <a:extLst>
              <a:ext uri="{FF2B5EF4-FFF2-40B4-BE49-F238E27FC236}">
                <a16:creationId xmlns:a16="http://schemas.microsoft.com/office/drawing/2014/main" id="{A0CE8221-18AF-3E36-82C5-1DE7885B9D2D}"/>
              </a:ext>
            </a:extLst>
          </p:cNvPr>
          <p:cNvCxnSpPr>
            <a:cxnSpLocks/>
          </p:cNvCxnSpPr>
          <p:nvPr/>
        </p:nvCxnSpPr>
        <p:spPr>
          <a:xfrm>
            <a:off x="0" y="2910980"/>
            <a:ext cx="12192000" cy="0"/>
          </a:xfrm>
          <a:prstGeom prst="line">
            <a:avLst/>
          </a:prstGeom>
          <a:ln w="69850">
            <a:solidFill>
              <a:srgbClr val="1C649A"/>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27681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0892FFAC-F79F-ABBA-3598-D128C66BAA6C}"/>
              </a:ext>
            </a:extLst>
          </p:cNvPr>
          <p:cNvGrpSpPr>
            <a:grpSpLocks/>
          </p:cNvGrpSpPr>
          <p:nvPr/>
        </p:nvGrpSpPr>
        <p:grpSpPr bwMode="auto">
          <a:xfrm>
            <a:off x="2309812" y="981976"/>
            <a:ext cx="7572375" cy="1270000"/>
            <a:chOff x="0" y="0"/>
            <a:chExt cx="11925" cy="2000"/>
          </a:xfrm>
        </p:grpSpPr>
        <p:pic>
          <p:nvPicPr>
            <p:cNvPr id="8" name="docshape6">
              <a:extLst>
                <a:ext uri="{FF2B5EF4-FFF2-40B4-BE49-F238E27FC236}">
                  <a16:creationId xmlns:a16="http://schemas.microsoft.com/office/drawing/2014/main" id="{7D339D66-B1C1-F660-74B4-8A5B2A9D13DC}"/>
                </a:ext>
              </a:extLst>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0" y="0"/>
              <a:ext cx="9919" cy="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docshape7" descr="Icon  Description automatically generated">
              <a:extLst>
                <a:ext uri="{FF2B5EF4-FFF2-40B4-BE49-F238E27FC236}">
                  <a16:creationId xmlns:a16="http://schemas.microsoft.com/office/drawing/2014/main" id="{94534B5E-631C-E422-E114-B64D28825C15}"/>
                </a:ext>
              </a:extLst>
            </p:cNvP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9749" y="0"/>
              <a:ext cx="2176" cy="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docshape8">
              <a:extLst>
                <a:ext uri="{FF2B5EF4-FFF2-40B4-BE49-F238E27FC236}">
                  <a16:creationId xmlns:a16="http://schemas.microsoft.com/office/drawing/2014/main" id="{D5DB50F7-D38D-0403-24FA-62814380BD38}"/>
                </a:ext>
              </a:extLst>
            </p:cNvPr>
            <p:cNvSpPr txBox="1">
              <a:spLocks noChangeArrowheads="1"/>
            </p:cNvSpPr>
            <p:nvPr/>
          </p:nvSpPr>
          <p:spPr bwMode="auto">
            <a:xfrm>
              <a:off x="0" y="0"/>
              <a:ext cx="11925" cy="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endParaRPr>
            </a:p>
            <a:p>
              <a:pPr marL="929640" marR="1036320" algn="ctr">
                <a:spcBef>
                  <a:spcPts val="1210"/>
                </a:spcBef>
                <a:spcAft>
                  <a:spcPts val="0"/>
                </a:spcAft>
              </a:pPr>
              <a:r>
                <a:rPr lang="en-US" sz="1800" i="1" dirty="0">
                  <a:solidFill>
                    <a:srgbClr val="1F4E79"/>
                  </a:solidFill>
                  <a:effectLst/>
                  <a:latin typeface="Calibri" panose="020F0502020204030204" pitchFamily="34" charset="0"/>
                  <a:ea typeface="Calibri" panose="020F0502020204030204" pitchFamily="34" charset="0"/>
                </a:rPr>
                <a:t>Ending loneliness</a:t>
              </a:r>
              <a:r>
                <a:rPr lang="en-US" sz="1800" i="1" spc="-5" dirty="0">
                  <a:solidFill>
                    <a:srgbClr val="1F4E79"/>
                  </a:solidFill>
                  <a:effectLst/>
                  <a:latin typeface="Calibri" panose="020F0502020204030204" pitchFamily="34" charset="0"/>
                  <a:ea typeface="Calibri" panose="020F0502020204030204" pitchFamily="34" charset="0"/>
                </a:rPr>
                <a:t> </a:t>
              </a:r>
              <a:r>
                <a:rPr lang="en-US" sz="1800" i="1" dirty="0">
                  <a:solidFill>
                    <a:srgbClr val="1F4E79"/>
                  </a:solidFill>
                  <a:effectLst/>
                  <a:latin typeface="Calibri" panose="020F0502020204030204" pitchFamily="34" charset="0"/>
                  <a:ea typeface="Calibri" panose="020F0502020204030204" pitchFamily="34" charset="0"/>
                </a:rPr>
                <a:t>in</a:t>
              </a:r>
              <a:r>
                <a:rPr lang="en-US" sz="1800" i="1" spc="-10" dirty="0">
                  <a:solidFill>
                    <a:srgbClr val="1F4E79"/>
                  </a:solidFill>
                  <a:effectLst/>
                  <a:latin typeface="Calibri" panose="020F0502020204030204" pitchFamily="34" charset="0"/>
                  <a:ea typeface="Calibri" panose="020F0502020204030204" pitchFamily="34" charset="0"/>
                </a:rPr>
                <a:t> </a:t>
              </a:r>
              <a:r>
                <a:rPr lang="en-US" sz="1800" i="1" dirty="0">
                  <a:solidFill>
                    <a:srgbClr val="1F4E79"/>
                  </a:solidFill>
                  <a:effectLst/>
                  <a:latin typeface="Calibri" panose="020F0502020204030204" pitchFamily="34" charset="0"/>
                  <a:ea typeface="Calibri" panose="020F0502020204030204" pitchFamily="34" charset="0"/>
                </a:rPr>
                <a:t>the</a:t>
              </a:r>
              <a:r>
                <a:rPr lang="en-US" sz="1800" i="1" spc="-10" dirty="0">
                  <a:solidFill>
                    <a:srgbClr val="1F4E79"/>
                  </a:solidFill>
                  <a:effectLst/>
                  <a:latin typeface="Calibri" panose="020F0502020204030204" pitchFamily="34" charset="0"/>
                  <a:ea typeface="Calibri" panose="020F0502020204030204" pitchFamily="34" charset="0"/>
                </a:rPr>
                <a:t> </a:t>
              </a:r>
              <a:r>
                <a:rPr lang="en-US" sz="1800" i="1" dirty="0">
                  <a:solidFill>
                    <a:srgbClr val="1F4E79"/>
                  </a:solidFill>
                  <a:effectLst/>
                  <a:latin typeface="Calibri" panose="020F0502020204030204" pitchFamily="34" charset="0"/>
                  <a:ea typeface="Calibri" panose="020F0502020204030204" pitchFamily="34" charset="0"/>
                </a:rPr>
                <a:t>lives</a:t>
              </a:r>
              <a:r>
                <a:rPr lang="en-US" sz="1800" i="1" spc="-10" dirty="0">
                  <a:solidFill>
                    <a:srgbClr val="1F4E79"/>
                  </a:solidFill>
                  <a:effectLst/>
                  <a:latin typeface="Calibri" panose="020F0502020204030204" pitchFamily="34" charset="0"/>
                  <a:ea typeface="Calibri" panose="020F0502020204030204" pitchFamily="34" charset="0"/>
                </a:rPr>
                <a:t> </a:t>
              </a:r>
              <a:r>
                <a:rPr lang="en-US" sz="1800" i="1" dirty="0">
                  <a:solidFill>
                    <a:srgbClr val="1F4E79"/>
                  </a:solidFill>
                  <a:effectLst/>
                  <a:latin typeface="Calibri" panose="020F0502020204030204" pitchFamily="34" charset="0"/>
                  <a:ea typeface="Calibri" panose="020F0502020204030204" pitchFamily="34" charset="0"/>
                </a:rPr>
                <a:t>of</a:t>
              </a:r>
              <a:r>
                <a:rPr lang="en-US" sz="1800" i="1" spc="-5" dirty="0">
                  <a:solidFill>
                    <a:srgbClr val="1F4E79"/>
                  </a:solidFill>
                  <a:effectLst/>
                  <a:latin typeface="Calibri" panose="020F0502020204030204" pitchFamily="34" charset="0"/>
                  <a:ea typeface="Calibri" panose="020F0502020204030204" pitchFamily="34" charset="0"/>
                </a:rPr>
                <a:t> </a:t>
              </a:r>
              <a:r>
                <a:rPr lang="en-US" sz="1800" i="1" dirty="0">
                  <a:solidFill>
                    <a:srgbClr val="1F4E79"/>
                  </a:solidFill>
                  <a:effectLst/>
                  <a:latin typeface="Calibri" panose="020F0502020204030204" pitchFamily="34" charset="0"/>
                  <a:ea typeface="Calibri" panose="020F0502020204030204" pitchFamily="34" charset="0"/>
                </a:rPr>
                <a:t>seniors,</a:t>
              </a:r>
              <a:r>
                <a:rPr lang="en-US" sz="1800" i="1" spc="-10" dirty="0">
                  <a:solidFill>
                    <a:srgbClr val="1F4E79"/>
                  </a:solidFill>
                  <a:effectLst/>
                  <a:latin typeface="Calibri" panose="020F0502020204030204" pitchFamily="34" charset="0"/>
                  <a:ea typeface="Calibri" panose="020F0502020204030204" pitchFamily="34" charset="0"/>
                </a:rPr>
                <a:t> </a:t>
              </a:r>
              <a:r>
                <a:rPr lang="en-US" sz="1800" i="1" dirty="0">
                  <a:solidFill>
                    <a:srgbClr val="1F4E79"/>
                  </a:solidFill>
                  <a:effectLst/>
                  <a:latin typeface="Calibri" panose="020F0502020204030204" pitchFamily="34" charset="0"/>
                  <a:ea typeface="Calibri" panose="020F0502020204030204" pitchFamily="34" charset="0"/>
                </a:rPr>
                <a:t>one senior</a:t>
              </a:r>
              <a:r>
                <a:rPr lang="en-US" sz="1800" i="1" spc="-10" dirty="0">
                  <a:solidFill>
                    <a:srgbClr val="1F4E79"/>
                  </a:solidFill>
                  <a:effectLst/>
                  <a:latin typeface="Calibri" panose="020F0502020204030204" pitchFamily="34" charset="0"/>
                  <a:ea typeface="Calibri" panose="020F0502020204030204" pitchFamily="34" charset="0"/>
                </a:rPr>
                <a:t> </a:t>
              </a:r>
              <a:r>
                <a:rPr lang="en-US" sz="1800" i="1" dirty="0">
                  <a:solidFill>
                    <a:srgbClr val="1F4E79"/>
                  </a:solidFill>
                  <a:effectLst/>
                  <a:latin typeface="Calibri" panose="020F0502020204030204" pitchFamily="34" charset="0"/>
                  <a:ea typeface="Calibri" panose="020F0502020204030204" pitchFamily="34" charset="0"/>
                </a:rPr>
                <a:t>at</a:t>
              </a:r>
              <a:r>
                <a:rPr lang="en-US" sz="1800" i="1" spc="-10" dirty="0">
                  <a:solidFill>
                    <a:srgbClr val="1F4E79"/>
                  </a:solidFill>
                  <a:effectLst/>
                  <a:latin typeface="Calibri" panose="020F0502020204030204" pitchFamily="34" charset="0"/>
                  <a:ea typeface="Calibri" panose="020F0502020204030204" pitchFamily="34" charset="0"/>
                </a:rPr>
                <a:t> </a:t>
              </a:r>
              <a:r>
                <a:rPr lang="en-US" sz="1800" i="1" dirty="0">
                  <a:solidFill>
                    <a:srgbClr val="1F4E79"/>
                  </a:solidFill>
                  <a:effectLst/>
                  <a:latin typeface="Calibri" panose="020F0502020204030204" pitchFamily="34" charset="0"/>
                  <a:ea typeface="Calibri" panose="020F0502020204030204" pitchFamily="34" charset="0"/>
                </a:rPr>
                <a:t>a</a:t>
              </a:r>
              <a:r>
                <a:rPr lang="en-US" sz="1800" i="1" spc="-5" dirty="0">
                  <a:solidFill>
                    <a:srgbClr val="1F4E79"/>
                  </a:solidFill>
                  <a:effectLst/>
                  <a:latin typeface="Calibri" panose="020F0502020204030204" pitchFamily="34" charset="0"/>
                  <a:ea typeface="Calibri" panose="020F0502020204030204" pitchFamily="34" charset="0"/>
                </a:rPr>
                <a:t> </a:t>
              </a:r>
              <a:r>
                <a:rPr lang="en-US" sz="1800" i="1" spc="-10" dirty="0">
                  <a:solidFill>
                    <a:srgbClr val="1F4E79"/>
                  </a:solidFill>
                  <a:effectLst/>
                  <a:latin typeface="Calibri" panose="020F0502020204030204" pitchFamily="34" charset="0"/>
                  <a:ea typeface="Calibri" panose="020F0502020204030204" pitchFamily="34" charset="0"/>
                </a:rPr>
                <a:t>time!</a:t>
              </a:r>
              <a:endParaRPr lang="en-US" sz="1100" dirty="0">
                <a:effectLst/>
                <a:latin typeface="Calibri" panose="020F0502020204030204" pitchFamily="34" charset="0"/>
                <a:ea typeface="Calibri" panose="020F0502020204030204" pitchFamily="34" charset="0"/>
              </a:endParaRPr>
            </a:p>
          </p:txBody>
        </p:sp>
      </p:grpSp>
      <p:sp>
        <p:nvSpPr>
          <p:cNvPr id="6" name="Subtitle 5">
            <a:extLst>
              <a:ext uri="{FF2B5EF4-FFF2-40B4-BE49-F238E27FC236}">
                <a16:creationId xmlns:a16="http://schemas.microsoft.com/office/drawing/2014/main" id="{B80BF3F5-B2B3-424B-0DD9-09457BDAD831}"/>
              </a:ext>
            </a:extLst>
          </p:cNvPr>
          <p:cNvSpPr>
            <a:spLocks noGrp="1"/>
          </p:cNvSpPr>
          <p:nvPr>
            <p:ph type="subTitle" idx="1"/>
          </p:nvPr>
        </p:nvSpPr>
        <p:spPr/>
        <p:txBody>
          <a:bodyPr/>
          <a:lstStyle/>
          <a:p>
            <a:r>
              <a:rPr lang="en-US" sz="5400" b="1" cap="small" dirty="0">
                <a:solidFill>
                  <a:srgbClr val="1C649A"/>
                </a:solidFill>
              </a:rPr>
              <a:t>Volunteer Training</a:t>
            </a:r>
          </a:p>
          <a:p>
            <a:endParaRPr lang="en-US" dirty="0"/>
          </a:p>
          <a:p>
            <a:r>
              <a:rPr lang="en-US" i="1" dirty="0">
                <a:solidFill>
                  <a:srgbClr val="1C649A"/>
                </a:solidFill>
              </a:rPr>
              <a:t>Thank you for your time today!</a:t>
            </a:r>
          </a:p>
        </p:txBody>
      </p:sp>
      <p:cxnSp>
        <p:nvCxnSpPr>
          <p:cNvPr id="16" name="Straight Connector 15">
            <a:extLst>
              <a:ext uri="{FF2B5EF4-FFF2-40B4-BE49-F238E27FC236}">
                <a16:creationId xmlns:a16="http://schemas.microsoft.com/office/drawing/2014/main" id="{A0CE8221-18AF-3E36-82C5-1DE7885B9D2D}"/>
              </a:ext>
            </a:extLst>
          </p:cNvPr>
          <p:cNvCxnSpPr>
            <a:cxnSpLocks/>
          </p:cNvCxnSpPr>
          <p:nvPr/>
        </p:nvCxnSpPr>
        <p:spPr>
          <a:xfrm>
            <a:off x="0" y="2910980"/>
            <a:ext cx="12192000" cy="0"/>
          </a:xfrm>
          <a:prstGeom prst="line">
            <a:avLst/>
          </a:prstGeom>
          <a:ln w="69850">
            <a:solidFill>
              <a:srgbClr val="1C649A"/>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FCF20DF4-CF03-246D-25C1-8B74CE1EE5AD}"/>
              </a:ext>
            </a:extLst>
          </p:cNvPr>
          <p:cNvSpPr txBox="1"/>
          <p:nvPr/>
        </p:nvSpPr>
        <p:spPr>
          <a:xfrm>
            <a:off x="405115" y="5275859"/>
            <a:ext cx="11053823" cy="1077218"/>
          </a:xfrm>
          <a:prstGeom prst="rect">
            <a:avLst/>
          </a:prstGeom>
          <a:noFill/>
        </p:spPr>
        <p:txBody>
          <a:bodyPr wrap="square" rtlCol="0">
            <a:spAutoFit/>
          </a:bodyPr>
          <a:lstStyle/>
          <a:p>
            <a:r>
              <a:rPr lang="en-US" sz="1600" b="1" dirty="0">
                <a:solidFill>
                  <a:srgbClr val="1C649A"/>
                </a:solidFill>
              </a:rPr>
              <a:t>Volunteer Office</a:t>
            </a:r>
          </a:p>
          <a:p>
            <a:r>
              <a:rPr lang="en-US" sz="1600" dirty="0">
                <a:solidFill>
                  <a:srgbClr val="1C649A"/>
                </a:solidFill>
              </a:rPr>
              <a:t>Executive Director – Lisa </a:t>
            </a:r>
            <a:r>
              <a:rPr lang="en-US" sz="1600" dirty="0" err="1">
                <a:solidFill>
                  <a:srgbClr val="1C649A"/>
                </a:solidFill>
              </a:rPr>
              <a:t>Slavik</a:t>
            </a:r>
            <a:endParaRPr lang="en-US" sz="1600" dirty="0">
              <a:solidFill>
                <a:srgbClr val="1C649A"/>
              </a:solidFill>
            </a:endParaRPr>
          </a:p>
          <a:p>
            <a:r>
              <a:rPr lang="en-US" sz="1600" dirty="0">
                <a:solidFill>
                  <a:srgbClr val="1C649A"/>
                </a:solidFill>
              </a:rPr>
              <a:t>Phone 206.406.0839</a:t>
            </a:r>
          </a:p>
          <a:p>
            <a:r>
              <a:rPr lang="en-US" sz="1600" dirty="0">
                <a:solidFill>
                  <a:srgbClr val="1C649A"/>
                </a:solidFill>
                <a:hlinkClick r:id="rId6"/>
              </a:rPr>
              <a:t>Lisa.Slavik@friendtofriendamerica.org</a:t>
            </a:r>
            <a:r>
              <a:rPr lang="en-US" sz="1600" dirty="0">
                <a:solidFill>
                  <a:srgbClr val="1C649A"/>
                </a:solidFill>
              </a:rPr>
              <a:t> </a:t>
            </a:r>
          </a:p>
        </p:txBody>
      </p:sp>
    </p:spTree>
    <p:custDataLst>
      <p:tags r:id="rId1"/>
    </p:custDataLst>
    <p:extLst>
      <p:ext uri="{BB962C8B-B14F-4D97-AF65-F5344CB8AC3E}">
        <p14:creationId xmlns:p14="http://schemas.microsoft.com/office/powerpoint/2010/main" val="2579900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0892FFAC-F79F-ABBA-3598-D128C66BAA6C}"/>
              </a:ext>
            </a:extLst>
          </p:cNvPr>
          <p:cNvGrpSpPr>
            <a:grpSpLocks/>
          </p:cNvGrpSpPr>
          <p:nvPr/>
        </p:nvGrpSpPr>
        <p:grpSpPr bwMode="auto">
          <a:xfrm>
            <a:off x="2309812" y="981976"/>
            <a:ext cx="7572375" cy="1270000"/>
            <a:chOff x="0" y="0"/>
            <a:chExt cx="11925" cy="2000"/>
          </a:xfrm>
        </p:grpSpPr>
        <p:pic>
          <p:nvPicPr>
            <p:cNvPr id="8" name="docshape6">
              <a:extLst>
                <a:ext uri="{FF2B5EF4-FFF2-40B4-BE49-F238E27FC236}">
                  <a16:creationId xmlns:a16="http://schemas.microsoft.com/office/drawing/2014/main" id="{7D339D66-B1C1-F660-74B4-8A5B2A9D13DC}"/>
                </a:ext>
              </a:extLst>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0" y="0"/>
              <a:ext cx="9919" cy="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docshape7" descr="Icon  Description automatically generated">
              <a:extLst>
                <a:ext uri="{FF2B5EF4-FFF2-40B4-BE49-F238E27FC236}">
                  <a16:creationId xmlns:a16="http://schemas.microsoft.com/office/drawing/2014/main" id="{94534B5E-631C-E422-E114-B64D28825C15}"/>
                </a:ext>
              </a:extLst>
            </p:cNvP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9749" y="0"/>
              <a:ext cx="2176" cy="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docshape8">
              <a:extLst>
                <a:ext uri="{FF2B5EF4-FFF2-40B4-BE49-F238E27FC236}">
                  <a16:creationId xmlns:a16="http://schemas.microsoft.com/office/drawing/2014/main" id="{D5DB50F7-D38D-0403-24FA-62814380BD38}"/>
                </a:ext>
              </a:extLst>
            </p:cNvPr>
            <p:cNvSpPr txBox="1">
              <a:spLocks noChangeArrowheads="1"/>
            </p:cNvSpPr>
            <p:nvPr/>
          </p:nvSpPr>
          <p:spPr bwMode="auto">
            <a:xfrm>
              <a:off x="0" y="0"/>
              <a:ext cx="11925" cy="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endParaRPr>
            </a:p>
            <a:p>
              <a:pPr marL="929640" marR="1036320" algn="ctr">
                <a:spcBef>
                  <a:spcPts val="1210"/>
                </a:spcBef>
                <a:spcAft>
                  <a:spcPts val="0"/>
                </a:spcAft>
              </a:pPr>
              <a:r>
                <a:rPr lang="en-US" sz="1800" i="1" dirty="0">
                  <a:solidFill>
                    <a:srgbClr val="1F4E79"/>
                  </a:solidFill>
                  <a:effectLst/>
                  <a:latin typeface="Calibri" panose="020F0502020204030204" pitchFamily="34" charset="0"/>
                  <a:ea typeface="Calibri" panose="020F0502020204030204" pitchFamily="34" charset="0"/>
                </a:rPr>
                <a:t>Ending loneliness</a:t>
              </a:r>
              <a:r>
                <a:rPr lang="en-US" sz="1800" i="1" spc="-5" dirty="0">
                  <a:solidFill>
                    <a:srgbClr val="1F4E79"/>
                  </a:solidFill>
                  <a:effectLst/>
                  <a:latin typeface="Calibri" panose="020F0502020204030204" pitchFamily="34" charset="0"/>
                  <a:ea typeface="Calibri" panose="020F0502020204030204" pitchFamily="34" charset="0"/>
                </a:rPr>
                <a:t> </a:t>
              </a:r>
              <a:r>
                <a:rPr lang="en-US" sz="1800" i="1" dirty="0">
                  <a:solidFill>
                    <a:srgbClr val="1F4E79"/>
                  </a:solidFill>
                  <a:effectLst/>
                  <a:latin typeface="Calibri" panose="020F0502020204030204" pitchFamily="34" charset="0"/>
                  <a:ea typeface="Calibri" panose="020F0502020204030204" pitchFamily="34" charset="0"/>
                </a:rPr>
                <a:t>in</a:t>
              </a:r>
              <a:r>
                <a:rPr lang="en-US" sz="1800" i="1" spc="-10" dirty="0">
                  <a:solidFill>
                    <a:srgbClr val="1F4E79"/>
                  </a:solidFill>
                  <a:effectLst/>
                  <a:latin typeface="Calibri" panose="020F0502020204030204" pitchFamily="34" charset="0"/>
                  <a:ea typeface="Calibri" panose="020F0502020204030204" pitchFamily="34" charset="0"/>
                </a:rPr>
                <a:t> </a:t>
              </a:r>
              <a:r>
                <a:rPr lang="en-US" sz="1800" i="1" dirty="0">
                  <a:solidFill>
                    <a:srgbClr val="1F4E79"/>
                  </a:solidFill>
                  <a:effectLst/>
                  <a:latin typeface="Calibri" panose="020F0502020204030204" pitchFamily="34" charset="0"/>
                  <a:ea typeface="Calibri" panose="020F0502020204030204" pitchFamily="34" charset="0"/>
                </a:rPr>
                <a:t>the</a:t>
              </a:r>
              <a:r>
                <a:rPr lang="en-US" sz="1800" i="1" spc="-10" dirty="0">
                  <a:solidFill>
                    <a:srgbClr val="1F4E79"/>
                  </a:solidFill>
                  <a:effectLst/>
                  <a:latin typeface="Calibri" panose="020F0502020204030204" pitchFamily="34" charset="0"/>
                  <a:ea typeface="Calibri" panose="020F0502020204030204" pitchFamily="34" charset="0"/>
                </a:rPr>
                <a:t> </a:t>
              </a:r>
              <a:r>
                <a:rPr lang="en-US" sz="1800" i="1" dirty="0">
                  <a:solidFill>
                    <a:srgbClr val="1F4E79"/>
                  </a:solidFill>
                  <a:effectLst/>
                  <a:latin typeface="Calibri" panose="020F0502020204030204" pitchFamily="34" charset="0"/>
                  <a:ea typeface="Calibri" panose="020F0502020204030204" pitchFamily="34" charset="0"/>
                </a:rPr>
                <a:t>lives</a:t>
              </a:r>
              <a:r>
                <a:rPr lang="en-US" sz="1800" i="1" spc="-10" dirty="0">
                  <a:solidFill>
                    <a:srgbClr val="1F4E79"/>
                  </a:solidFill>
                  <a:effectLst/>
                  <a:latin typeface="Calibri" panose="020F0502020204030204" pitchFamily="34" charset="0"/>
                  <a:ea typeface="Calibri" panose="020F0502020204030204" pitchFamily="34" charset="0"/>
                </a:rPr>
                <a:t> </a:t>
              </a:r>
              <a:r>
                <a:rPr lang="en-US" sz="1800" i="1" dirty="0">
                  <a:solidFill>
                    <a:srgbClr val="1F4E79"/>
                  </a:solidFill>
                  <a:effectLst/>
                  <a:latin typeface="Calibri" panose="020F0502020204030204" pitchFamily="34" charset="0"/>
                  <a:ea typeface="Calibri" panose="020F0502020204030204" pitchFamily="34" charset="0"/>
                </a:rPr>
                <a:t>of</a:t>
              </a:r>
              <a:r>
                <a:rPr lang="en-US" sz="1800" i="1" spc="-5" dirty="0">
                  <a:solidFill>
                    <a:srgbClr val="1F4E79"/>
                  </a:solidFill>
                  <a:effectLst/>
                  <a:latin typeface="Calibri" panose="020F0502020204030204" pitchFamily="34" charset="0"/>
                  <a:ea typeface="Calibri" panose="020F0502020204030204" pitchFamily="34" charset="0"/>
                </a:rPr>
                <a:t> </a:t>
              </a:r>
              <a:r>
                <a:rPr lang="en-US" sz="1800" i="1" dirty="0">
                  <a:solidFill>
                    <a:srgbClr val="1F4E79"/>
                  </a:solidFill>
                  <a:effectLst/>
                  <a:latin typeface="Calibri" panose="020F0502020204030204" pitchFamily="34" charset="0"/>
                  <a:ea typeface="Calibri" panose="020F0502020204030204" pitchFamily="34" charset="0"/>
                </a:rPr>
                <a:t>seniors,</a:t>
              </a:r>
              <a:r>
                <a:rPr lang="en-US" sz="1800" i="1" spc="-10" dirty="0">
                  <a:solidFill>
                    <a:srgbClr val="1F4E79"/>
                  </a:solidFill>
                  <a:effectLst/>
                  <a:latin typeface="Calibri" panose="020F0502020204030204" pitchFamily="34" charset="0"/>
                  <a:ea typeface="Calibri" panose="020F0502020204030204" pitchFamily="34" charset="0"/>
                </a:rPr>
                <a:t> </a:t>
              </a:r>
              <a:r>
                <a:rPr lang="en-US" sz="1800" i="1" dirty="0">
                  <a:solidFill>
                    <a:srgbClr val="1F4E79"/>
                  </a:solidFill>
                  <a:effectLst/>
                  <a:latin typeface="Calibri" panose="020F0502020204030204" pitchFamily="34" charset="0"/>
                  <a:ea typeface="Calibri" panose="020F0502020204030204" pitchFamily="34" charset="0"/>
                </a:rPr>
                <a:t>one senior</a:t>
              </a:r>
              <a:r>
                <a:rPr lang="en-US" sz="1800" i="1" spc="-10" dirty="0">
                  <a:solidFill>
                    <a:srgbClr val="1F4E79"/>
                  </a:solidFill>
                  <a:effectLst/>
                  <a:latin typeface="Calibri" panose="020F0502020204030204" pitchFamily="34" charset="0"/>
                  <a:ea typeface="Calibri" panose="020F0502020204030204" pitchFamily="34" charset="0"/>
                </a:rPr>
                <a:t> </a:t>
              </a:r>
              <a:r>
                <a:rPr lang="en-US" sz="1800" i="1" dirty="0">
                  <a:solidFill>
                    <a:srgbClr val="1F4E79"/>
                  </a:solidFill>
                  <a:effectLst/>
                  <a:latin typeface="Calibri" panose="020F0502020204030204" pitchFamily="34" charset="0"/>
                  <a:ea typeface="Calibri" panose="020F0502020204030204" pitchFamily="34" charset="0"/>
                </a:rPr>
                <a:t>at</a:t>
              </a:r>
              <a:r>
                <a:rPr lang="en-US" sz="1800" i="1" spc="-10" dirty="0">
                  <a:solidFill>
                    <a:srgbClr val="1F4E79"/>
                  </a:solidFill>
                  <a:effectLst/>
                  <a:latin typeface="Calibri" panose="020F0502020204030204" pitchFamily="34" charset="0"/>
                  <a:ea typeface="Calibri" panose="020F0502020204030204" pitchFamily="34" charset="0"/>
                </a:rPr>
                <a:t> </a:t>
              </a:r>
              <a:r>
                <a:rPr lang="en-US" sz="1800" i="1" dirty="0">
                  <a:solidFill>
                    <a:srgbClr val="1F4E79"/>
                  </a:solidFill>
                  <a:effectLst/>
                  <a:latin typeface="Calibri" panose="020F0502020204030204" pitchFamily="34" charset="0"/>
                  <a:ea typeface="Calibri" panose="020F0502020204030204" pitchFamily="34" charset="0"/>
                </a:rPr>
                <a:t>a</a:t>
              </a:r>
              <a:r>
                <a:rPr lang="en-US" sz="1800" i="1" spc="-5" dirty="0">
                  <a:solidFill>
                    <a:srgbClr val="1F4E79"/>
                  </a:solidFill>
                  <a:effectLst/>
                  <a:latin typeface="Calibri" panose="020F0502020204030204" pitchFamily="34" charset="0"/>
                  <a:ea typeface="Calibri" panose="020F0502020204030204" pitchFamily="34" charset="0"/>
                </a:rPr>
                <a:t> </a:t>
              </a:r>
              <a:r>
                <a:rPr lang="en-US" sz="1800" i="1" spc="-10" dirty="0">
                  <a:solidFill>
                    <a:srgbClr val="1F4E79"/>
                  </a:solidFill>
                  <a:effectLst/>
                  <a:latin typeface="Calibri" panose="020F0502020204030204" pitchFamily="34" charset="0"/>
                  <a:ea typeface="Calibri" panose="020F0502020204030204" pitchFamily="34" charset="0"/>
                </a:rPr>
                <a:t>time!</a:t>
              </a:r>
              <a:endParaRPr lang="en-US" sz="1100" dirty="0">
                <a:effectLst/>
                <a:latin typeface="Calibri" panose="020F0502020204030204" pitchFamily="34" charset="0"/>
                <a:ea typeface="Calibri" panose="020F0502020204030204" pitchFamily="34" charset="0"/>
              </a:endParaRPr>
            </a:p>
          </p:txBody>
        </p:sp>
      </p:grpSp>
      <p:sp>
        <p:nvSpPr>
          <p:cNvPr id="6" name="Subtitle 5">
            <a:extLst>
              <a:ext uri="{FF2B5EF4-FFF2-40B4-BE49-F238E27FC236}">
                <a16:creationId xmlns:a16="http://schemas.microsoft.com/office/drawing/2014/main" id="{B80BF3F5-B2B3-424B-0DD9-09457BDAD831}"/>
              </a:ext>
            </a:extLst>
          </p:cNvPr>
          <p:cNvSpPr>
            <a:spLocks noGrp="1"/>
          </p:cNvSpPr>
          <p:nvPr>
            <p:ph type="subTitle" idx="1"/>
          </p:nvPr>
        </p:nvSpPr>
        <p:spPr>
          <a:xfrm>
            <a:off x="1523999" y="3119139"/>
            <a:ext cx="9144000" cy="619484"/>
          </a:xfrm>
        </p:spPr>
        <p:txBody>
          <a:bodyPr/>
          <a:lstStyle/>
          <a:p>
            <a:r>
              <a:rPr lang="en-US" sz="4000" b="1" dirty="0">
                <a:solidFill>
                  <a:srgbClr val="1C649A"/>
                </a:solidFill>
              </a:rPr>
              <a:t>Photo Release: Friend to Friend America</a:t>
            </a:r>
          </a:p>
        </p:txBody>
      </p:sp>
      <p:cxnSp>
        <p:nvCxnSpPr>
          <p:cNvPr id="16" name="Straight Connector 15">
            <a:extLst>
              <a:ext uri="{FF2B5EF4-FFF2-40B4-BE49-F238E27FC236}">
                <a16:creationId xmlns:a16="http://schemas.microsoft.com/office/drawing/2014/main" id="{A0CE8221-18AF-3E36-82C5-1DE7885B9D2D}"/>
              </a:ext>
            </a:extLst>
          </p:cNvPr>
          <p:cNvCxnSpPr>
            <a:cxnSpLocks/>
          </p:cNvCxnSpPr>
          <p:nvPr/>
        </p:nvCxnSpPr>
        <p:spPr>
          <a:xfrm>
            <a:off x="0" y="2910980"/>
            <a:ext cx="12192000" cy="0"/>
          </a:xfrm>
          <a:prstGeom prst="line">
            <a:avLst/>
          </a:prstGeom>
          <a:ln w="69850">
            <a:solidFill>
              <a:srgbClr val="1C649A"/>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FCF20DF4-CF03-246D-25C1-8B74CE1EE5AD}"/>
              </a:ext>
            </a:extLst>
          </p:cNvPr>
          <p:cNvSpPr txBox="1"/>
          <p:nvPr/>
        </p:nvSpPr>
        <p:spPr>
          <a:xfrm>
            <a:off x="439839" y="3863748"/>
            <a:ext cx="11053823" cy="2554545"/>
          </a:xfrm>
          <a:prstGeom prst="rect">
            <a:avLst/>
          </a:prstGeom>
          <a:noFill/>
        </p:spPr>
        <p:txBody>
          <a:bodyPr wrap="square" rtlCol="0">
            <a:spAutoFit/>
          </a:bodyPr>
          <a:lstStyle/>
          <a:p>
            <a:r>
              <a:rPr lang="en-US" sz="1600" b="1" dirty="0"/>
              <a:t>PERMISSION TO PHOTOGRAPH</a:t>
            </a:r>
          </a:p>
          <a:p>
            <a:r>
              <a:rPr lang="en-US" sz="1600" dirty="0"/>
              <a:t>Occasionally, Friend to Friend America program activities may be photographed, videotaped, or audio taped for educational, publicity or fundraising purposes. Please indicate if you give permission to appear in videos, photos or audio recordings without compensation (e.g., as part of brochures, slide shows or program websites).</a:t>
            </a:r>
          </a:p>
          <a:p>
            <a:endParaRPr lang="en-US" sz="1600" dirty="0"/>
          </a:p>
          <a:p>
            <a:r>
              <a:rPr lang="en-US" sz="1600" dirty="0"/>
              <a:t>______ Yes, I give my permission.</a:t>
            </a:r>
          </a:p>
          <a:p>
            <a:endParaRPr lang="en-US" sz="1600" dirty="0"/>
          </a:p>
          <a:p>
            <a:r>
              <a:rPr lang="en-US" sz="1600" dirty="0"/>
              <a:t>______ No, I do not want to appear in a photograph or videotape.</a:t>
            </a:r>
          </a:p>
          <a:p>
            <a:endParaRPr lang="en-US" sz="1600" dirty="0"/>
          </a:p>
          <a:p>
            <a:r>
              <a:rPr lang="en-US" sz="1600" dirty="0"/>
              <a:t>Please email us at </a:t>
            </a:r>
            <a:r>
              <a:rPr lang="en-US" sz="1600" dirty="0">
                <a:solidFill>
                  <a:srgbClr val="0563C1"/>
                </a:solidFill>
                <a:hlinkClick r:id="rId6">
                  <a:extLst>
                    <a:ext uri="{A12FA001-AC4F-418D-AE19-62706E023703}">
                      <ahyp:hlinkClr xmlns:ahyp="http://schemas.microsoft.com/office/drawing/2018/hyperlinkcolor" val="tx"/>
                    </a:ext>
                  </a:extLst>
                </a:hlinkClick>
              </a:rPr>
              <a:t>volunteer@</a:t>
            </a:r>
            <a:r>
              <a:rPr lang="en-US" sz="1600" dirty="0">
                <a:hlinkClick r:id="rId6">
                  <a:extLst>
                    <a:ext uri="{A12FA001-AC4F-418D-AE19-62706E023703}">
                      <ahyp:hlinkClr xmlns:ahyp="http://schemas.microsoft.com/office/drawing/2018/hyperlinkcolor" val="tx"/>
                    </a:ext>
                  </a:extLst>
                </a:hlinkClick>
              </a:rPr>
              <a:t>friendtofriendamerica.org</a:t>
            </a:r>
            <a:r>
              <a:rPr lang="en-US" sz="1600" dirty="0"/>
              <a:t> with your preference.</a:t>
            </a:r>
          </a:p>
        </p:txBody>
      </p:sp>
    </p:spTree>
    <p:custDataLst>
      <p:tags r:id="rId1"/>
    </p:custDataLst>
    <p:extLst>
      <p:ext uri="{BB962C8B-B14F-4D97-AF65-F5344CB8AC3E}">
        <p14:creationId xmlns:p14="http://schemas.microsoft.com/office/powerpoint/2010/main" val="4121125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68536E5-1BA3-3323-1146-57B849800A5C}"/>
              </a:ext>
            </a:extLst>
          </p:cNvPr>
          <p:cNvSpPr>
            <a:spLocks noGrp="1"/>
          </p:cNvSpPr>
          <p:nvPr>
            <p:ph type="title"/>
          </p:nvPr>
        </p:nvSpPr>
        <p:spPr>
          <a:xfrm>
            <a:off x="1010176" y="3429000"/>
            <a:ext cx="10044023" cy="877729"/>
          </a:xfrm>
        </p:spPr>
        <p:txBody>
          <a:bodyPr anchor="ctr">
            <a:normAutofit/>
          </a:bodyPr>
          <a:lstStyle/>
          <a:p>
            <a:r>
              <a:rPr lang="en-US" sz="4000" dirty="0">
                <a:solidFill>
                  <a:srgbClr val="FFFFFF"/>
                </a:solidFill>
                <a:latin typeface="+mn-lt"/>
                <a:cs typeface="Arial" panose="020B0604020202020204" pitchFamily="34" charset="0"/>
              </a:rPr>
              <a:t>7 of 10 seniors </a:t>
            </a:r>
            <a:r>
              <a:rPr lang="en-US" sz="4000" u="sng" dirty="0">
                <a:solidFill>
                  <a:srgbClr val="FFFFFF"/>
                </a:solidFill>
                <a:latin typeface="+mn-lt"/>
                <a:cs typeface="Arial" panose="020B0604020202020204" pitchFamily="34" charset="0"/>
              </a:rPr>
              <a:t>never</a:t>
            </a:r>
            <a:r>
              <a:rPr lang="en-US" sz="4000" dirty="0">
                <a:solidFill>
                  <a:srgbClr val="FFFFFF"/>
                </a:solidFill>
                <a:latin typeface="+mn-lt"/>
                <a:cs typeface="Arial" panose="020B0604020202020204" pitchFamily="34" charset="0"/>
              </a:rPr>
              <a:t> have a visitor.</a:t>
            </a:r>
          </a:p>
        </p:txBody>
      </p:sp>
      <p:cxnSp>
        <p:nvCxnSpPr>
          <p:cNvPr id="7" name="Line 32">
            <a:extLst>
              <a:ext uri="{FF2B5EF4-FFF2-40B4-BE49-F238E27FC236}">
                <a16:creationId xmlns:a16="http://schemas.microsoft.com/office/drawing/2014/main" id="{C128CB80-393B-E410-223B-40C11B7F12A9}"/>
              </a:ext>
            </a:extLst>
          </p:cNvPr>
          <p:cNvCxnSpPr>
            <a:cxnSpLocks noChangeShapeType="1"/>
          </p:cNvCxnSpPr>
          <p:nvPr/>
        </p:nvCxnSpPr>
        <p:spPr bwMode="auto">
          <a:xfrm>
            <a:off x="1235660" y="5808913"/>
            <a:ext cx="8991711" cy="0"/>
          </a:xfrm>
          <a:prstGeom prst="line">
            <a:avLst/>
          </a:prstGeom>
          <a:noFill/>
          <a:ln w="28575">
            <a:solidFill>
              <a:srgbClr val="4471C4"/>
            </a:solidFill>
            <a:prstDash val="solid"/>
            <a:round/>
            <a:headEnd/>
            <a:tailEnd/>
          </a:ln>
          <a:extLst>
            <a:ext uri="{909E8E84-426E-40DD-AFC4-6F175D3DCCD1}">
              <a14:hiddenFill xmlns:a14="http://schemas.microsoft.com/office/drawing/2010/main">
                <a:noFill/>
              </a14:hiddenFill>
            </a:ext>
          </a:extLst>
        </p:spPr>
      </p:cxnSp>
      <p:pic>
        <p:nvPicPr>
          <p:cNvPr id="8" name="docshape11" descr="A black background with blue text&#10;&#10;Description automatically generated">
            <a:extLst>
              <a:ext uri="{FF2B5EF4-FFF2-40B4-BE49-F238E27FC236}">
                <a16:creationId xmlns:a16="http://schemas.microsoft.com/office/drawing/2014/main" id="{8B3A7887-E17A-8A7E-FA11-81ADE854CC7C}"/>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7336026" y="5649254"/>
            <a:ext cx="3644254" cy="656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293066B6-C8BD-1C96-0B3F-919DC9D5D01D}"/>
              </a:ext>
            </a:extLst>
          </p:cNvPr>
          <p:cNvSpPr txBox="1"/>
          <p:nvPr/>
        </p:nvSpPr>
        <p:spPr>
          <a:xfrm>
            <a:off x="1010175" y="1740009"/>
            <a:ext cx="6124098" cy="5016758"/>
          </a:xfrm>
          <a:prstGeom prst="rect">
            <a:avLst/>
          </a:prstGeom>
          <a:noFill/>
        </p:spPr>
        <p:txBody>
          <a:bodyPr wrap="square" rtlCol="0">
            <a:spAutoFit/>
          </a:bodyPr>
          <a:lstStyle/>
          <a:p>
            <a:pPr marL="342900" indent="-342900">
              <a:spcAft>
                <a:spcPts val="1200"/>
              </a:spcAft>
              <a:buFont typeface="Wingdings" panose="05000000000000000000" pitchFamily="2" charset="2"/>
              <a:buChar char="q"/>
            </a:pPr>
            <a:r>
              <a:rPr lang="en-US" sz="2000" dirty="0">
                <a:solidFill>
                  <a:srgbClr val="1C649A"/>
                </a:solidFill>
              </a:rPr>
              <a:t>Understand your Friend’s situation &amp; what they are feeling – recognizing that you can’t feel exactly as they do. </a:t>
            </a:r>
            <a:r>
              <a:rPr lang="en-US" sz="2000" b="1" dirty="0">
                <a:solidFill>
                  <a:srgbClr val="1C649A"/>
                </a:solidFill>
              </a:rPr>
              <a:t>Your care &amp; concern will help them cope. </a:t>
            </a:r>
          </a:p>
          <a:p>
            <a:pPr marL="342900" indent="-342900">
              <a:spcAft>
                <a:spcPts val="1200"/>
              </a:spcAft>
              <a:buFont typeface="Wingdings" panose="05000000000000000000" pitchFamily="2" charset="2"/>
              <a:buChar char="q"/>
            </a:pPr>
            <a:r>
              <a:rPr lang="en-US" sz="2000" dirty="0">
                <a:solidFill>
                  <a:srgbClr val="1C649A"/>
                </a:solidFill>
              </a:rPr>
              <a:t>Keep in mind that your Friend may have </a:t>
            </a:r>
            <a:r>
              <a:rPr lang="en-US" sz="2000" b="1" dirty="0">
                <a:solidFill>
                  <a:srgbClr val="1C649A"/>
                </a:solidFill>
              </a:rPr>
              <a:t>physical limitations that aren’t obvious</a:t>
            </a:r>
            <a:r>
              <a:rPr lang="en-US" sz="2000" dirty="0">
                <a:solidFill>
                  <a:srgbClr val="1C649A"/>
                </a:solidFill>
              </a:rPr>
              <a:t>, such as lack of tolerance to fluctuations in temperature.</a:t>
            </a:r>
          </a:p>
          <a:p>
            <a:pPr marL="342900" indent="-342900">
              <a:spcAft>
                <a:spcPts val="1200"/>
              </a:spcAft>
              <a:buFont typeface="Wingdings" panose="05000000000000000000" pitchFamily="2" charset="2"/>
              <a:buChar char="q"/>
            </a:pPr>
            <a:r>
              <a:rPr lang="en-US" sz="2000" dirty="0">
                <a:solidFill>
                  <a:srgbClr val="1C649A"/>
                </a:solidFill>
              </a:rPr>
              <a:t>Treat your Friend as an </a:t>
            </a:r>
            <a:r>
              <a:rPr lang="en-US" sz="2000" b="1" dirty="0">
                <a:solidFill>
                  <a:srgbClr val="1C649A"/>
                </a:solidFill>
              </a:rPr>
              <a:t>equal</a:t>
            </a:r>
            <a:r>
              <a:rPr lang="en-US" sz="2000" dirty="0">
                <a:solidFill>
                  <a:srgbClr val="1C649A"/>
                </a:solidFill>
              </a:rPr>
              <a:t> – the way you’d treat any other friend.</a:t>
            </a:r>
          </a:p>
          <a:p>
            <a:pPr marL="342900" indent="-342900">
              <a:spcAft>
                <a:spcPts val="1200"/>
              </a:spcAft>
              <a:buFont typeface="Wingdings" panose="05000000000000000000" pitchFamily="2" charset="2"/>
              <a:buChar char="q"/>
            </a:pPr>
            <a:r>
              <a:rPr lang="en-US" sz="2000" dirty="0">
                <a:solidFill>
                  <a:srgbClr val="1C649A"/>
                </a:solidFill>
              </a:rPr>
              <a:t>Understand the power that your own </a:t>
            </a:r>
            <a:r>
              <a:rPr lang="en-US" sz="2000" b="1" dirty="0">
                <a:solidFill>
                  <a:srgbClr val="1C649A"/>
                </a:solidFill>
              </a:rPr>
              <a:t>personal emotional state </a:t>
            </a:r>
            <a:r>
              <a:rPr lang="en-US" sz="2000" dirty="0">
                <a:solidFill>
                  <a:srgbClr val="1C649A"/>
                </a:solidFill>
              </a:rPr>
              <a:t>has on your Friend.</a:t>
            </a:r>
          </a:p>
          <a:p>
            <a:pPr marL="342900" indent="-342900">
              <a:spcAft>
                <a:spcPts val="1200"/>
              </a:spcAft>
              <a:buFont typeface="Wingdings" panose="05000000000000000000" pitchFamily="2" charset="2"/>
              <a:buChar char="q"/>
            </a:pPr>
            <a:r>
              <a:rPr lang="en-US" sz="2000" dirty="0">
                <a:solidFill>
                  <a:srgbClr val="1C649A"/>
                </a:solidFill>
              </a:rPr>
              <a:t>Remember – show </a:t>
            </a:r>
            <a:r>
              <a:rPr lang="en-US" sz="2000" b="1" dirty="0">
                <a:solidFill>
                  <a:srgbClr val="1C649A"/>
                </a:solidFill>
              </a:rPr>
              <a:t>empathy</a:t>
            </a:r>
            <a:r>
              <a:rPr lang="en-US" sz="2000" dirty="0">
                <a:solidFill>
                  <a:srgbClr val="1C649A"/>
                </a:solidFill>
              </a:rPr>
              <a:t>, not sympathy.</a:t>
            </a:r>
          </a:p>
          <a:p>
            <a:pPr marL="342900" indent="-342900">
              <a:spcAft>
                <a:spcPts val="1200"/>
              </a:spcAft>
              <a:buFont typeface="Wingdings" panose="05000000000000000000" pitchFamily="2" charset="2"/>
              <a:buChar char="q"/>
            </a:pPr>
            <a:endParaRPr lang="en-US" sz="2000" dirty="0">
              <a:solidFill>
                <a:srgbClr val="1C649A"/>
              </a:solidFill>
            </a:endParaRPr>
          </a:p>
          <a:p>
            <a:pPr marL="342900" indent="-342900">
              <a:spcAft>
                <a:spcPts val="1200"/>
              </a:spcAft>
              <a:buFont typeface="Wingdings" panose="05000000000000000000" pitchFamily="2" charset="2"/>
              <a:buChar char="q"/>
            </a:pPr>
            <a:endParaRPr lang="en-US" sz="2000" dirty="0">
              <a:solidFill>
                <a:srgbClr val="1C649A"/>
              </a:solidFill>
            </a:endParaRPr>
          </a:p>
        </p:txBody>
      </p:sp>
      <p:sp>
        <p:nvSpPr>
          <p:cNvPr id="6" name="Rectangle 5">
            <a:extLst>
              <a:ext uri="{FF2B5EF4-FFF2-40B4-BE49-F238E27FC236}">
                <a16:creationId xmlns:a16="http://schemas.microsoft.com/office/drawing/2014/main" id="{A89F2719-3033-91B5-1523-37CC8AD978D6}"/>
              </a:ext>
            </a:extLst>
          </p:cNvPr>
          <p:cNvSpPr/>
          <p:nvPr/>
        </p:nvSpPr>
        <p:spPr>
          <a:xfrm>
            <a:off x="0" y="0"/>
            <a:ext cx="12192000" cy="1564969"/>
          </a:xfrm>
          <a:prstGeom prst="rect">
            <a:avLst/>
          </a:prstGeom>
          <a:solidFill>
            <a:srgbClr val="1C649A"/>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20F3A592-5A15-8060-7BC8-4C6EF8C01607}"/>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bg1"/>
                </a:solidFill>
              </a:rPr>
              <a:t>What is Sensitivity?</a:t>
            </a:r>
          </a:p>
        </p:txBody>
      </p:sp>
      <p:pic>
        <p:nvPicPr>
          <p:cNvPr id="9" name="Picture 8" descr="A nurse giving a cup to a person&#10;&#10;Description automatically generated">
            <a:extLst>
              <a:ext uri="{FF2B5EF4-FFF2-40B4-BE49-F238E27FC236}">
                <a16:creationId xmlns:a16="http://schemas.microsoft.com/office/drawing/2014/main" id="{B24D97C2-9B83-9DE1-3C3B-941468F632B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7134274" y="2235849"/>
            <a:ext cx="4232958" cy="2821972"/>
          </a:xfrm>
          <a:prstGeom prst="ellipse">
            <a:avLst/>
          </a:prstGeom>
          <a:ln w="190500" cap="rnd">
            <a:solidFill>
              <a:srgbClr val="1C649A"/>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custDataLst>
      <p:tags r:id="rId1"/>
    </p:custDataLst>
    <p:extLst>
      <p:ext uri="{BB962C8B-B14F-4D97-AF65-F5344CB8AC3E}">
        <p14:creationId xmlns:p14="http://schemas.microsoft.com/office/powerpoint/2010/main" val="911684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68536E5-1BA3-3323-1146-57B849800A5C}"/>
              </a:ext>
            </a:extLst>
          </p:cNvPr>
          <p:cNvSpPr>
            <a:spLocks noGrp="1"/>
          </p:cNvSpPr>
          <p:nvPr>
            <p:ph type="title"/>
          </p:nvPr>
        </p:nvSpPr>
        <p:spPr>
          <a:xfrm>
            <a:off x="1010176" y="3429000"/>
            <a:ext cx="10044023" cy="877729"/>
          </a:xfrm>
        </p:spPr>
        <p:txBody>
          <a:bodyPr anchor="ctr">
            <a:normAutofit/>
          </a:bodyPr>
          <a:lstStyle/>
          <a:p>
            <a:r>
              <a:rPr lang="en-US" sz="4000" dirty="0">
                <a:solidFill>
                  <a:srgbClr val="FFFFFF"/>
                </a:solidFill>
                <a:latin typeface="+mn-lt"/>
                <a:cs typeface="Arial" panose="020B0604020202020204" pitchFamily="34" charset="0"/>
              </a:rPr>
              <a:t>7 of 10 seniors </a:t>
            </a:r>
            <a:r>
              <a:rPr lang="en-US" sz="4000" u="sng" dirty="0">
                <a:solidFill>
                  <a:srgbClr val="FFFFFF"/>
                </a:solidFill>
                <a:latin typeface="+mn-lt"/>
                <a:cs typeface="Arial" panose="020B0604020202020204" pitchFamily="34" charset="0"/>
              </a:rPr>
              <a:t>never</a:t>
            </a:r>
            <a:r>
              <a:rPr lang="en-US" sz="4000" dirty="0">
                <a:solidFill>
                  <a:srgbClr val="FFFFFF"/>
                </a:solidFill>
                <a:latin typeface="+mn-lt"/>
                <a:cs typeface="Arial" panose="020B0604020202020204" pitchFamily="34" charset="0"/>
              </a:rPr>
              <a:t> have a visitor.</a:t>
            </a:r>
          </a:p>
        </p:txBody>
      </p:sp>
      <p:cxnSp>
        <p:nvCxnSpPr>
          <p:cNvPr id="7" name="Line 32">
            <a:extLst>
              <a:ext uri="{FF2B5EF4-FFF2-40B4-BE49-F238E27FC236}">
                <a16:creationId xmlns:a16="http://schemas.microsoft.com/office/drawing/2014/main" id="{C128CB80-393B-E410-223B-40C11B7F12A9}"/>
              </a:ext>
            </a:extLst>
          </p:cNvPr>
          <p:cNvCxnSpPr>
            <a:cxnSpLocks noChangeShapeType="1"/>
          </p:cNvCxnSpPr>
          <p:nvPr/>
        </p:nvCxnSpPr>
        <p:spPr bwMode="auto">
          <a:xfrm>
            <a:off x="1235660" y="5808913"/>
            <a:ext cx="8991711" cy="0"/>
          </a:xfrm>
          <a:prstGeom prst="line">
            <a:avLst/>
          </a:prstGeom>
          <a:noFill/>
          <a:ln w="28575">
            <a:solidFill>
              <a:srgbClr val="4471C4"/>
            </a:solidFill>
            <a:prstDash val="solid"/>
            <a:round/>
            <a:headEnd/>
            <a:tailEnd/>
          </a:ln>
          <a:extLst>
            <a:ext uri="{909E8E84-426E-40DD-AFC4-6F175D3DCCD1}">
              <a14:hiddenFill xmlns:a14="http://schemas.microsoft.com/office/drawing/2010/main">
                <a:noFill/>
              </a14:hiddenFill>
            </a:ext>
          </a:extLst>
        </p:spPr>
      </p:cxnSp>
      <p:pic>
        <p:nvPicPr>
          <p:cNvPr id="8" name="docshape11" descr="A black background with blue text&#10;&#10;Description automatically generated">
            <a:extLst>
              <a:ext uri="{FF2B5EF4-FFF2-40B4-BE49-F238E27FC236}">
                <a16:creationId xmlns:a16="http://schemas.microsoft.com/office/drawing/2014/main" id="{8B3A7887-E17A-8A7E-FA11-81ADE854CC7C}"/>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7336026" y="5649254"/>
            <a:ext cx="3644254" cy="656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293066B6-C8BD-1C96-0B3F-919DC9D5D01D}"/>
              </a:ext>
            </a:extLst>
          </p:cNvPr>
          <p:cNvSpPr txBox="1"/>
          <p:nvPr/>
        </p:nvSpPr>
        <p:spPr>
          <a:xfrm>
            <a:off x="1010174" y="1740009"/>
            <a:ext cx="10796003" cy="5478423"/>
          </a:xfrm>
          <a:prstGeom prst="rect">
            <a:avLst/>
          </a:prstGeom>
          <a:noFill/>
        </p:spPr>
        <p:txBody>
          <a:bodyPr wrap="square" rtlCol="0">
            <a:spAutoFit/>
          </a:bodyPr>
          <a:lstStyle/>
          <a:p>
            <a:pPr marL="342900" indent="-342900">
              <a:spcAft>
                <a:spcPts val="1200"/>
              </a:spcAft>
              <a:buFont typeface="Wingdings" panose="05000000000000000000" pitchFamily="2" charset="2"/>
              <a:buChar char="q"/>
            </a:pPr>
            <a:r>
              <a:rPr lang="en-US" sz="2000" dirty="0">
                <a:solidFill>
                  <a:srgbClr val="1C649A"/>
                </a:solidFill>
              </a:rPr>
              <a:t>holding a bag of ice – that’s like </a:t>
            </a:r>
            <a:r>
              <a:rPr lang="en-US" sz="2000" b="1" dirty="0">
                <a:solidFill>
                  <a:srgbClr val="1C649A"/>
                </a:solidFill>
              </a:rPr>
              <a:t>sensitivity to cold</a:t>
            </a:r>
            <a:r>
              <a:rPr lang="en-US" sz="2000" dirty="0">
                <a:solidFill>
                  <a:srgbClr val="1C649A"/>
                </a:solidFill>
              </a:rPr>
              <a:t>.</a:t>
            </a:r>
          </a:p>
          <a:p>
            <a:pPr marL="342900" indent="-342900">
              <a:spcAft>
                <a:spcPts val="1200"/>
              </a:spcAft>
              <a:buFont typeface="Wingdings" panose="05000000000000000000" pitchFamily="2" charset="2"/>
              <a:buChar char="q"/>
            </a:pPr>
            <a:r>
              <a:rPr lang="en-US" sz="2000" dirty="0">
                <a:solidFill>
                  <a:srgbClr val="1C649A"/>
                </a:solidFill>
              </a:rPr>
              <a:t>sitting on a book – that’s like joint pain due to a lack of padding.</a:t>
            </a:r>
          </a:p>
          <a:p>
            <a:pPr marL="342900" indent="-342900">
              <a:spcAft>
                <a:spcPts val="1200"/>
              </a:spcAft>
              <a:buFont typeface="Wingdings" panose="05000000000000000000" pitchFamily="2" charset="2"/>
              <a:buChar char="q"/>
            </a:pPr>
            <a:r>
              <a:rPr lang="en-US" sz="2000" dirty="0">
                <a:solidFill>
                  <a:srgbClr val="1C649A"/>
                </a:solidFill>
              </a:rPr>
              <a:t>10 pebbles are in your shoes while you stand – that’s like neuropathic, painful walking.</a:t>
            </a:r>
          </a:p>
          <a:p>
            <a:pPr marL="342900" indent="-342900">
              <a:spcAft>
                <a:spcPts val="1200"/>
              </a:spcAft>
              <a:buFont typeface="Wingdings" panose="05000000000000000000" pitchFamily="2" charset="2"/>
              <a:buChar char="q"/>
            </a:pPr>
            <a:r>
              <a:rPr lang="en-US" sz="2000" dirty="0">
                <a:solidFill>
                  <a:srgbClr val="1C649A"/>
                </a:solidFill>
              </a:rPr>
              <a:t>you’re in a runaway wheelchair – that’s terrifying when you can’t stop yourself.</a:t>
            </a:r>
          </a:p>
          <a:p>
            <a:pPr marL="342900" indent="-342900">
              <a:spcAft>
                <a:spcPts val="1200"/>
              </a:spcAft>
              <a:buFont typeface="Wingdings" panose="05000000000000000000" pitchFamily="2" charset="2"/>
              <a:buChar char="q"/>
            </a:pPr>
            <a:r>
              <a:rPr lang="en-US" sz="2000" dirty="0">
                <a:solidFill>
                  <a:srgbClr val="1C649A"/>
                </a:solidFill>
              </a:rPr>
              <a:t>trying to clip papers together while wearing oven mitts – that’s like arthritis and loss of dexterity.</a:t>
            </a:r>
          </a:p>
          <a:p>
            <a:pPr marL="342900" indent="-342900">
              <a:spcAft>
                <a:spcPts val="1200"/>
              </a:spcAft>
              <a:buFont typeface="Wingdings" panose="05000000000000000000" pitchFamily="2" charset="2"/>
              <a:buChar char="q"/>
            </a:pPr>
            <a:r>
              <a:rPr lang="en-US" sz="2000" dirty="0">
                <a:solidFill>
                  <a:srgbClr val="1C649A"/>
                </a:solidFill>
              </a:rPr>
              <a:t>trying to read while wearing glasses with Vaseline on the lenses – that’s vision loss.</a:t>
            </a:r>
          </a:p>
          <a:p>
            <a:pPr marL="342900" indent="-342900">
              <a:spcAft>
                <a:spcPts val="1200"/>
              </a:spcAft>
              <a:buFont typeface="Wingdings" panose="05000000000000000000" pitchFamily="2" charset="2"/>
              <a:buChar char="q"/>
            </a:pPr>
            <a:r>
              <a:rPr lang="en-US" sz="2000" dirty="0">
                <a:solidFill>
                  <a:srgbClr val="1C649A"/>
                </a:solidFill>
              </a:rPr>
              <a:t>trying </a:t>
            </a:r>
            <a:r>
              <a:rPr lang="en-US" sz="2000">
                <a:solidFill>
                  <a:srgbClr val="1C649A"/>
                </a:solidFill>
              </a:rPr>
              <a:t>to read </a:t>
            </a:r>
            <a:r>
              <a:rPr lang="en-US" sz="2000" dirty="0">
                <a:solidFill>
                  <a:srgbClr val="1C649A"/>
                </a:solidFill>
              </a:rPr>
              <a:t>a document written in a language you don’t know – that’s like cognitive decline.</a:t>
            </a:r>
          </a:p>
          <a:p>
            <a:pPr marL="342900" indent="-342900">
              <a:spcAft>
                <a:spcPts val="1200"/>
              </a:spcAft>
              <a:buFont typeface="Wingdings" panose="05000000000000000000" pitchFamily="2" charset="2"/>
              <a:buChar char="q"/>
            </a:pPr>
            <a:r>
              <a:rPr lang="en-US" sz="2000" dirty="0">
                <a:solidFill>
                  <a:srgbClr val="1C649A"/>
                </a:solidFill>
              </a:rPr>
              <a:t>Trying to understand what someone is saying while wearing ear plugs – that’s like hearing loss.</a:t>
            </a:r>
          </a:p>
          <a:p>
            <a:pPr marL="342900" indent="-342900">
              <a:spcAft>
                <a:spcPts val="1200"/>
              </a:spcAft>
              <a:buFont typeface="Wingdings" panose="05000000000000000000" pitchFamily="2" charset="2"/>
              <a:buChar char="q"/>
            </a:pPr>
            <a:endParaRPr lang="en-US" sz="2000" dirty="0">
              <a:solidFill>
                <a:srgbClr val="1C649A"/>
              </a:solidFill>
            </a:endParaRPr>
          </a:p>
          <a:p>
            <a:pPr marL="342900" indent="-342900">
              <a:spcAft>
                <a:spcPts val="1200"/>
              </a:spcAft>
              <a:buFont typeface="Wingdings" panose="05000000000000000000" pitchFamily="2" charset="2"/>
              <a:buChar char="q"/>
            </a:pPr>
            <a:endParaRPr lang="en-US" sz="2000" dirty="0">
              <a:solidFill>
                <a:srgbClr val="1C649A"/>
              </a:solidFill>
            </a:endParaRPr>
          </a:p>
          <a:p>
            <a:pPr marL="342900" indent="-342900">
              <a:spcAft>
                <a:spcPts val="1200"/>
              </a:spcAft>
              <a:buFont typeface="Wingdings" panose="05000000000000000000" pitchFamily="2" charset="2"/>
              <a:buChar char="q"/>
            </a:pPr>
            <a:endParaRPr lang="en-US" sz="2000" dirty="0">
              <a:solidFill>
                <a:srgbClr val="1C649A"/>
              </a:solidFill>
            </a:endParaRPr>
          </a:p>
          <a:p>
            <a:pPr marL="342900" indent="-342900">
              <a:spcAft>
                <a:spcPts val="1200"/>
              </a:spcAft>
              <a:buFont typeface="Wingdings" panose="05000000000000000000" pitchFamily="2" charset="2"/>
              <a:buChar char="q"/>
            </a:pPr>
            <a:endParaRPr lang="en-US" sz="2000" dirty="0">
              <a:solidFill>
                <a:srgbClr val="1C649A"/>
              </a:solidFill>
            </a:endParaRPr>
          </a:p>
        </p:txBody>
      </p:sp>
      <p:sp>
        <p:nvSpPr>
          <p:cNvPr id="6" name="Rectangle 5">
            <a:extLst>
              <a:ext uri="{FF2B5EF4-FFF2-40B4-BE49-F238E27FC236}">
                <a16:creationId xmlns:a16="http://schemas.microsoft.com/office/drawing/2014/main" id="{A89F2719-3033-91B5-1523-37CC8AD978D6}"/>
              </a:ext>
            </a:extLst>
          </p:cNvPr>
          <p:cNvSpPr/>
          <p:nvPr/>
        </p:nvSpPr>
        <p:spPr>
          <a:xfrm>
            <a:off x="0" y="0"/>
            <a:ext cx="12192000" cy="1564969"/>
          </a:xfrm>
          <a:prstGeom prst="rect">
            <a:avLst/>
          </a:prstGeom>
          <a:solidFill>
            <a:srgbClr val="1C649A"/>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20F3A592-5A15-8060-7BC8-4C6EF8C01607}"/>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bg1"/>
                </a:solidFill>
              </a:rPr>
              <a:t>What’s it like to be old? Just imagine…</a:t>
            </a:r>
          </a:p>
        </p:txBody>
      </p:sp>
    </p:spTree>
    <p:custDataLst>
      <p:tags r:id="rId1"/>
    </p:custDataLst>
    <p:extLst>
      <p:ext uri="{BB962C8B-B14F-4D97-AF65-F5344CB8AC3E}">
        <p14:creationId xmlns:p14="http://schemas.microsoft.com/office/powerpoint/2010/main" val="2581761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68536E5-1BA3-3323-1146-57B849800A5C}"/>
              </a:ext>
            </a:extLst>
          </p:cNvPr>
          <p:cNvSpPr>
            <a:spLocks noGrp="1"/>
          </p:cNvSpPr>
          <p:nvPr>
            <p:ph type="title"/>
          </p:nvPr>
        </p:nvSpPr>
        <p:spPr>
          <a:xfrm>
            <a:off x="1010176" y="3429000"/>
            <a:ext cx="10044023" cy="877729"/>
          </a:xfrm>
        </p:spPr>
        <p:txBody>
          <a:bodyPr anchor="ctr">
            <a:normAutofit/>
          </a:bodyPr>
          <a:lstStyle/>
          <a:p>
            <a:r>
              <a:rPr lang="en-US" sz="4000" dirty="0">
                <a:solidFill>
                  <a:srgbClr val="FFFFFF"/>
                </a:solidFill>
                <a:latin typeface="+mn-lt"/>
                <a:cs typeface="Arial" panose="020B0604020202020204" pitchFamily="34" charset="0"/>
              </a:rPr>
              <a:t>7 of 10 seniors </a:t>
            </a:r>
            <a:r>
              <a:rPr lang="en-US" sz="4000" u="sng" dirty="0">
                <a:solidFill>
                  <a:srgbClr val="FFFFFF"/>
                </a:solidFill>
                <a:latin typeface="+mn-lt"/>
                <a:cs typeface="Arial" panose="020B0604020202020204" pitchFamily="34" charset="0"/>
              </a:rPr>
              <a:t>never</a:t>
            </a:r>
            <a:r>
              <a:rPr lang="en-US" sz="4000" dirty="0">
                <a:solidFill>
                  <a:srgbClr val="FFFFFF"/>
                </a:solidFill>
                <a:latin typeface="+mn-lt"/>
                <a:cs typeface="Arial" panose="020B0604020202020204" pitchFamily="34" charset="0"/>
              </a:rPr>
              <a:t> have a visitor.</a:t>
            </a:r>
          </a:p>
        </p:txBody>
      </p:sp>
      <p:cxnSp>
        <p:nvCxnSpPr>
          <p:cNvPr id="7" name="Line 32">
            <a:extLst>
              <a:ext uri="{FF2B5EF4-FFF2-40B4-BE49-F238E27FC236}">
                <a16:creationId xmlns:a16="http://schemas.microsoft.com/office/drawing/2014/main" id="{C128CB80-393B-E410-223B-40C11B7F12A9}"/>
              </a:ext>
            </a:extLst>
          </p:cNvPr>
          <p:cNvCxnSpPr>
            <a:cxnSpLocks noChangeShapeType="1"/>
          </p:cNvCxnSpPr>
          <p:nvPr/>
        </p:nvCxnSpPr>
        <p:spPr bwMode="auto">
          <a:xfrm>
            <a:off x="1235660" y="5808913"/>
            <a:ext cx="8991711" cy="0"/>
          </a:xfrm>
          <a:prstGeom prst="line">
            <a:avLst/>
          </a:prstGeom>
          <a:noFill/>
          <a:ln w="28575">
            <a:solidFill>
              <a:srgbClr val="4471C4"/>
            </a:solidFill>
            <a:prstDash val="solid"/>
            <a:round/>
            <a:headEnd/>
            <a:tailEnd/>
          </a:ln>
          <a:extLst>
            <a:ext uri="{909E8E84-426E-40DD-AFC4-6F175D3DCCD1}">
              <a14:hiddenFill xmlns:a14="http://schemas.microsoft.com/office/drawing/2010/main">
                <a:noFill/>
              </a14:hiddenFill>
            </a:ext>
          </a:extLst>
        </p:spPr>
      </p:cxnSp>
      <p:pic>
        <p:nvPicPr>
          <p:cNvPr id="8" name="docshape11" descr="A black background with blue text&#10;&#10;Description automatically generated">
            <a:extLst>
              <a:ext uri="{FF2B5EF4-FFF2-40B4-BE49-F238E27FC236}">
                <a16:creationId xmlns:a16="http://schemas.microsoft.com/office/drawing/2014/main" id="{8B3A7887-E17A-8A7E-FA11-81ADE854CC7C}"/>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7336026" y="5649254"/>
            <a:ext cx="3644254" cy="656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293066B6-C8BD-1C96-0B3F-919DC9D5D01D}"/>
              </a:ext>
            </a:extLst>
          </p:cNvPr>
          <p:cNvSpPr txBox="1"/>
          <p:nvPr/>
        </p:nvSpPr>
        <p:spPr>
          <a:xfrm>
            <a:off x="1010174" y="1936784"/>
            <a:ext cx="9970106" cy="4093428"/>
          </a:xfrm>
          <a:prstGeom prst="rect">
            <a:avLst/>
          </a:prstGeom>
          <a:noFill/>
        </p:spPr>
        <p:txBody>
          <a:bodyPr wrap="square" rtlCol="0">
            <a:spAutoFit/>
          </a:bodyPr>
          <a:lstStyle/>
          <a:p>
            <a:pPr marL="342900" indent="-342900">
              <a:spcAft>
                <a:spcPts val="1200"/>
              </a:spcAft>
              <a:buFont typeface="Wingdings" panose="05000000000000000000" pitchFamily="2" charset="2"/>
              <a:buChar char="q"/>
            </a:pPr>
            <a:r>
              <a:rPr lang="en-US" sz="2000" b="1" dirty="0">
                <a:solidFill>
                  <a:srgbClr val="1C649A"/>
                </a:solidFill>
              </a:rPr>
              <a:t>Introduce yourself </a:t>
            </a:r>
            <a:r>
              <a:rPr lang="en-US" sz="2000" dirty="0">
                <a:solidFill>
                  <a:srgbClr val="1C649A"/>
                </a:solidFill>
              </a:rPr>
              <a:t>each time you visit – your Friend may experience memory lapses or have trouble recalling your name. </a:t>
            </a:r>
            <a:endParaRPr lang="en-US" sz="2000" b="1" dirty="0">
              <a:solidFill>
                <a:srgbClr val="1C649A"/>
              </a:solidFill>
            </a:endParaRPr>
          </a:p>
          <a:p>
            <a:pPr marL="342900" indent="-342900">
              <a:spcAft>
                <a:spcPts val="1200"/>
              </a:spcAft>
              <a:buFont typeface="Wingdings" panose="05000000000000000000" pitchFamily="2" charset="2"/>
              <a:buChar char="q"/>
            </a:pPr>
            <a:r>
              <a:rPr lang="en-US" sz="2000" dirty="0">
                <a:solidFill>
                  <a:srgbClr val="1C649A"/>
                </a:solidFill>
              </a:rPr>
              <a:t>Greet your Friend with a </a:t>
            </a:r>
            <a:r>
              <a:rPr lang="en-US" sz="2000" b="1" dirty="0">
                <a:solidFill>
                  <a:srgbClr val="1C649A"/>
                </a:solidFill>
              </a:rPr>
              <a:t>gentle handshake</a:t>
            </a:r>
            <a:r>
              <a:rPr lang="en-US" sz="2000" dirty="0">
                <a:solidFill>
                  <a:srgbClr val="1C649A"/>
                </a:solidFill>
              </a:rPr>
              <a:t> – grabbing or squeezing too tightly can cause pain for arthritis sufferers or those with a crippled hand. Don’t exceed their grip pressure.</a:t>
            </a:r>
          </a:p>
          <a:p>
            <a:pPr marL="342900" indent="-342900">
              <a:spcAft>
                <a:spcPts val="1200"/>
              </a:spcAft>
              <a:buFont typeface="Wingdings" panose="05000000000000000000" pitchFamily="2" charset="2"/>
              <a:buChar char="q"/>
            </a:pPr>
            <a:r>
              <a:rPr lang="en-US" sz="2000" dirty="0">
                <a:solidFill>
                  <a:srgbClr val="1C649A"/>
                </a:solidFill>
              </a:rPr>
              <a:t>Be </a:t>
            </a:r>
            <a:r>
              <a:rPr lang="en-US" sz="2000" b="1" dirty="0">
                <a:solidFill>
                  <a:srgbClr val="1C649A"/>
                </a:solidFill>
              </a:rPr>
              <a:t>observant</a:t>
            </a:r>
            <a:r>
              <a:rPr lang="en-US" sz="2000" dirty="0">
                <a:solidFill>
                  <a:srgbClr val="1C649A"/>
                </a:solidFill>
              </a:rPr>
              <a:t> – comment upon changes you see in your Friend’s surroundings.</a:t>
            </a:r>
          </a:p>
          <a:p>
            <a:pPr marL="342900" indent="-342900">
              <a:spcAft>
                <a:spcPts val="1200"/>
              </a:spcAft>
              <a:buFont typeface="Wingdings" panose="05000000000000000000" pitchFamily="2" charset="2"/>
              <a:buChar char="q"/>
            </a:pPr>
            <a:r>
              <a:rPr lang="en-US" sz="2000" dirty="0">
                <a:solidFill>
                  <a:srgbClr val="1C649A"/>
                </a:solidFill>
              </a:rPr>
              <a:t>Give genuine </a:t>
            </a:r>
            <a:r>
              <a:rPr lang="en-US" sz="2000" b="1" dirty="0">
                <a:solidFill>
                  <a:srgbClr val="1C649A"/>
                </a:solidFill>
              </a:rPr>
              <a:t>compliments</a:t>
            </a:r>
            <a:r>
              <a:rPr lang="en-US" sz="2000" dirty="0">
                <a:solidFill>
                  <a:srgbClr val="1C649A"/>
                </a:solidFill>
              </a:rPr>
              <a:t> whenever possible.</a:t>
            </a:r>
          </a:p>
          <a:p>
            <a:pPr marL="342900" indent="-342900">
              <a:spcAft>
                <a:spcPts val="1200"/>
              </a:spcAft>
              <a:buFont typeface="Wingdings" panose="05000000000000000000" pitchFamily="2" charset="2"/>
              <a:buChar char="q"/>
            </a:pPr>
            <a:r>
              <a:rPr lang="en-US" sz="2000" b="1" dirty="0">
                <a:solidFill>
                  <a:srgbClr val="1C649A"/>
                </a:solidFill>
              </a:rPr>
              <a:t>Remember</a:t>
            </a:r>
            <a:r>
              <a:rPr lang="en-US" sz="2000" dirty="0">
                <a:solidFill>
                  <a:srgbClr val="1C649A"/>
                </a:solidFill>
              </a:rPr>
              <a:t> your Friend on special days with cards, notes of friendship, and postcards – this brings them so much joy!</a:t>
            </a:r>
          </a:p>
          <a:p>
            <a:pPr marL="342900" indent="-342900">
              <a:spcAft>
                <a:spcPts val="1200"/>
              </a:spcAft>
              <a:buFont typeface="Wingdings" panose="05000000000000000000" pitchFamily="2" charset="2"/>
              <a:buChar char="q"/>
            </a:pPr>
            <a:endParaRPr lang="en-US" sz="2000" dirty="0">
              <a:solidFill>
                <a:srgbClr val="1C649A"/>
              </a:solidFill>
            </a:endParaRPr>
          </a:p>
          <a:p>
            <a:pPr marL="342900" indent="-342900">
              <a:spcAft>
                <a:spcPts val="1200"/>
              </a:spcAft>
              <a:buFont typeface="Wingdings" panose="05000000000000000000" pitchFamily="2" charset="2"/>
              <a:buChar char="q"/>
            </a:pPr>
            <a:endParaRPr lang="en-US" sz="2000" dirty="0">
              <a:solidFill>
                <a:srgbClr val="1C649A"/>
              </a:solidFill>
            </a:endParaRPr>
          </a:p>
        </p:txBody>
      </p:sp>
      <p:sp>
        <p:nvSpPr>
          <p:cNvPr id="6" name="Rectangle 5">
            <a:extLst>
              <a:ext uri="{FF2B5EF4-FFF2-40B4-BE49-F238E27FC236}">
                <a16:creationId xmlns:a16="http://schemas.microsoft.com/office/drawing/2014/main" id="{A89F2719-3033-91B5-1523-37CC8AD978D6}"/>
              </a:ext>
            </a:extLst>
          </p:cNvPr>
          <p:cNvSpPr/>
          <p:nvPr/>
        </p:nvSpPr>
        <p:spPr>
          <a:xfrm>
            <a:off x="0" y="0"/>
            <a:ext cx="12192000" cy="1564969"/>
          </a:xfrm>
          <a:prstGeom prst="rect">
            <a:avLst/>
          </a:prstGeom>
          <a:solidFill>
            <a:srgbClr val="1C649A"/>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20F3A592-5A15-8060-7BC8-4C6EF8C01607}"/>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bg1"/>
                </a:solidFill>
              </a:rPr>
              <a:t>How can I be more sensitive?</a:t>
            </a:r>
          </a:p>
        </p:txBody>
      </p:sp>
    </p:spTree>
    <p:custDataLst>
      <p:tags r:id="rId1"/>
    </p:custDataLst>
    <p:extLst>
      <p:ext uri="{BB962C8B-B14F-4D97-AF65-F5344CB8AC3E}">
        <p14:creationId xmlns:p14="http://schemas.microsoft.com/office/powerpoint/2010/main" val="3529492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68536E5-1BA3-3323-1146-57B849800A5C}"/>
              </a:ext>
            </a:extLst>
          </p:cNvPr>
          <p:cNvSpPr>
            <a:spLocks noGrp="1"/>
          </p:cNvSpPr>
          <p:nvPr>
            <p:ph type="title"/>
          </p:nvPr>
        </p:nvSpPr>
        <p:spPr>
          <a:xfrm>
            <a:off x="1010176" y="3429000"/>
            <a:ext cx="10044023" cy="877729"/>
          </a:xfrm>
        </p:spPr>
        <p:txBody>
          <a:bodyPr anchor="ctr">
            <a:normAutofit/>
          </a:bodyPr>
          <a:lstStyle/>
          <a:p>
            <a:r>
              <a:rPr lang="en-US" sz="4000" dirty="0">
                <a:solidFill>
                  <a:srgbClr val="FFFFFF"/>
                </a:solidFill>
                <a:latin typeface="+mn-lt"/>
                <a:cs typeface="Arial" panose="020B0604020202020204" pitchFamily="34" charset="0"/>
              </a:rPr>
              <a:t>7 of 10 seniors </a:t>
            </a:r>
            <a:r>
              <a:rPr lang="en-US" sz="4000" u="sng" dirty="0">
                <a:solidFill>
                  <a:srgbClr val="FFFFFF"/>
                </a:solidFill>
                <a:latin typeface="+mn-lt"/>
                <a:cs typeface="Arial" panose="020B0604020202020204" pitchFamily="34" charset="0"/>
              </a:rPr>
              <a:t>never</a:t>
            </a:r>
            <a:r>
              <a:rPr lang="en-US" sz="4000" dirty="0">
                <a:solidFill>
                  <a:srgbClr val="FFFFFF"/>
                </a:solidFill>
                <a:latin typeface="+mn-lt"/>
                <a:cs typeface="Arial" panose="020B0604020202020204" pitchFamily="34" charset="0"/>
              </a:rPr>
              <a:t> have a visitor.</a:t>
            </a:r>
          </a:p>
        </p:txBody>
      </p:sp>
      <p:cxnSp>
        <p:nvCxnSpPr>
          <p:cNvPr id="7" name="Line 32">
            <a:extLst>
              <a:ext uri="{FF2B5EF4-FFF2-40B4-BE49-F238E27FC236}">
                <a16:creationId xmlns:a16="http://schemas.microsoft.com/office/drawing/2014/main" id="{C128CB80-393B-E410-223B-40C11B7F12A9}"/>
              </a:ext>
            </a:extLst>
          </p:cNvPr>
          <p:cNvCxnSpPr>
            <a:cxnSpLocks noChangeShapeType="1"/>
          </p:cNvCxnSpPr>
          <p:nvPr/>
        </p:nvCxnSpPr>
        <p:spPr bwMode="auto">
          <a:xfrm>
            <a:off x="1235660" y="5808913"/>
            <a:ext cx="8991711" cy="0"/>
          </a:xfrm>
          <a:prstGeom prst="line">
            <a:avLst/>
          </a:prstGeom>
          <a:noFill/>
          <a:ln w="28575">
            <a:solidFill>
              <a:srgbClr val="4471C4"/>
            </a:solidFill>
            <a:prstDash val="solid"/>
            <a:round/>
            <a:headEnd/>
            <a:tailEnd/>
          </a:ln>
          <a:extLst>
            <a:ext uri="{909E8E84-426E-40DD-AFC4-6F175D3DCCD1}">
              <a14:hiddenFill xmlns:a14="http://schemas.microsoft.com/office/drawing/2010/main">
                <a:noFill/>
              </a14:hiddenFill>
            </a:ext>
          </a:extLst>
        </p:spPr>
      </p:cxnSp>
      <p:pic>
        <p:nvPicPr>
          <p:cNvPr id="8" name="docshape11" descr="A black background with blue text&#10;&#10;Description automatically generated">
            <a:extLst>
              <a:ext uri="{FF2B5EF4-FFF2-40B4-BE49-F238E27FC236}">
                <a16:creationId xmlns:a16="http://schemas.microsoft.com/office/drawing/2014/main" id="{8B3A7887-E17A-8A7E-FA11-81ADE854CC7C}"/>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7336026" y="5649254"/>
            <a:ext cx="3644254" cy="656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293066B6-C8BD-1C96-0B3F-919DC9D5D01D}"/>
              </a:ext>
            </a:extLst>
          </p:cNvPr>
          <p:cNvSpPr txBox="1"/>
          <p:nvPr/>
        </p:nvSpPr>
        <p:spPr>
          <a:xfrm>
            <a:off x="1010174" y="1936784"/>
            <a:ext cx="4962363" cy="4401205"/>
          </a:xfrm>
          <a:prstGeom prst="rect">
            <a:avLst/>
          </a:prstGeom>
          <a:noFill/>
        </p:spPr>
        <p:txBody>
          <a:bodyPr wrap="square" rtlCol="0">
            <a:spAutoFit/>
          </a:bodyPr>
          <a:lstStyle/>
          <a:p>
            <a:pPr marL="342900" indent="-342900">
              <a:spcAft>
                <a:spcPts val="1200"/>
              </a:spcAft>
              <a:buFont typeface="Wingdings" panose="05000000000000000000" pitchFamily="2" charset="2"/>
              <a:buChar char="q"/>
            </a:pPr>
            <a:r>
              <a:rPr lang="en-US" sz="2000" dirty="0">
                <a:solidFill>
                  <a:srgbClr val="1C649A"/>
                </a:solidFill>
              </a:rPr>
              <a:t>Speak </a:t>
            </a:r>
            <a:r>
              <a:rPr lang="en-US" sz="2000" b="1" dirty="0">
                <a:solidFill>
                  <a:srgbClr val="1C649A"/>
                </a:solidFill>
              </a:rPr>
              <a:t>clearly</a:t>
            </a:r>
            <a:r>
              <a:rPr lang="en-US" sz="2000" dirty="0">
                <a:solidFill>
                  <a:srgbClr val="1C649A"/>
                </a:solidFill>
              </a:rPr>
              <a:t> and enunciate.</a:t>
            </a:r>
          </a:p>
          <a:p>
            <a:pPr marL="342900" indent="-342900">
              <a:spcAft>
                <a:spcPts val="1200"/>
              </a:spcAft>
              <a:buFont typeface="Wingdings" panose="05000000000000000000" pitchFamily="2" charset="2"/>
              <a:buChar char="q"/>
            </a:pPr>
            <a:r>
              <a:rPr lang="en-US" sz="2000" b="1" dirty="0">
                <a:solidFill>
                  <a:srgbClr val="1C649A"/>
                </a:solidFill>
              </a:rPr>
              <a:t>Lower the pitch</a:t>
            </a:r>
            <a:r>
              <a:rPr lang="en-US" sz="2000" dirty="0">
                <a:solidFill>
                  <a:srgbClr val="1C649A"/>
                </a:solidFill>
              </a:rPr>
              <a:t> of your voice if your Friend is hard of hearing.</a:t>
            </a:r>
          </a:p>
          <a:p>
            <a:pPr marL="342900" indent="-342900">
              <a:spcAft>
                <a:spcPts val="1200"/>
              </a:spcAft>
              <a:buFont typeface="Wingdings" panose="05000000000000000000" pitchFamily="2" charset="2"/>
              <a:buChar char="q"/>
            </a:pPr>
            <a:r>
              <a:rPr lang="en-US" sz="2000" dirty="0">
                <a:solidFill>
                  <a:srgbClr val="1C649A"/>
                </a:solidFill>
              </a:rPr>
              <a:t>Speak a bit more </a:t>
            </a:r>
            <a:r>
              <a:rPr lang="en-US" sz="2000" b="1" dirty="0">
                <a:solidFill>
                  <a:srgbClr val="1C649A"/>
                </a:solidFill>
              </a:rPr>
              <a:t>slowly</a:t>
            </a:r>
            <a:r>
              <a:rPr lang="en-US" sz="2000" dirty="0">
                <a:solidFill>
                  <a:srgbClr val="1C649A"/>
                </a:solidFill>
              </a:rPr>
              <a:t> – try not to </a:t>
            </a:r>
            <a:br>
              <a:rPr lang="en-US" sz="2000" dirty="0">
                <a:solidFill>
                  <a:srgbClr val="1C649A"/>
                </a:solidFill>
              </a:rPr>
            </a:br>
            <a:r>
              <a:rPr lang="en-US" sz="2000" dirty="0">
                <a:solidFill>
                  <a:srgbClr val="1C649A"/>
                </a:solidFill>
              </a:rPr>
              <a:t>speak too fast.</a:t>
            </a:r>
          </a:p>
          <a:p>
            <a:pPr marL="342900" indent="-342900">
              <a:spcAft>
                <a:spcPts val="1200"/>
              </a:spcAft>
              <a:buFont typeface="Wingdings" panose="05000000000000000000" pitchFamily="2" charset="2"/>
              <a:buChar char="q"/>
            </a:pPr>
            <a:r>
              <a:rPr lang="en-US" sz="2000" dirty="0">
                <a:solidFill>
                  <a:srgbClr val="1C649A"/>
                </a:solidFill>
              </a:rPr>
              <a:t>Be </a:t>
            </a:r>
            <a:r>
              <a:rPr lang="en-US" sz="2000" b="1" dirty="0">
                <a:solidFill>
                  <a:srgbClr val="1C649A"/>
                </a:solidFill>
              </a:rPr>
              <a:t>patient</a:t>
            </a:r>
            <a:r>
              <a:rPr lang="en-US" sz="2000" dirty="0">
                <a:solidFill>
                  <a:srgbClr val="1C649A"/>
                </a:solidFill>
              </a:rPr>
              <a:t> and listen when your Friend answers a question you asked.</a:t>
            </a:r>
          </a:p>
          <a:p>
            <a:pPr marL="342900" indent="-342900">
              <a:spcAft>
                <a:spcPts val="1200"/>
              </a:spcAft>
              <a:buFont typeface="Wingdings" panose="05000000000000000000" pitchFamily="2" charset="2"/>
              <a:buChar char="q"/>
            </a:pPr>
            <a:r>
              <a:rPr lang="en-US" sz="2000" dirty="0">
                <a:solidFill>
                  <a:srgbClr val="1C649A"/>
                </a:solidFill>
              </a:rPr>
              <a:t>Remember to </a:t>
            </a:r>
            <a:r>
              <a:rPr lang="en-US" sz="2000" b="1" dirty="0">
                <a:solidFill>
                  <a:srgbClr val="1C649A"/>
                </a:solidFill>
              </a:rPr>
              <a:t>have fun </a:t>
            </a:r>
            <a:r>
              <a:rPr lang="en-US" sz="2000" dirty="0">
                <a:solidFill>
                  <a:srgbClr val="1C649A"/>
                </a:solidFill>
              </a:rPr>
              <a:t>getting to know your Friend and their story!</a:t>
            </a:r>
          </a:p>
          <a:p>
            <a:pPr marL="342900" indent="-342900">
              <a:spcAft>
                <a:spcPts val="1200"/>
              </a:spcAft>
              <a:buFont typeface="Wingdings" panose="05000000000000000000" pitchFamily="2" charset="2"/>
              <a:buChar char="q"/>
            </a:pPr>
            <a:endParaRPr lang="en-US" sz="2000" dirty="0">
              <a:solidFill>
                <a:srgbClr val="1C649A"/>
              </a:solidFill>
            </a:endParaRPr>
          </a:p>
          <a:p>
            <a:pPr marL="342900" indent="-342900">
              <a:spcAft>
                <a:spcPts val="1200"/>
              </a:spcAft>
              <a:buFont typeface="Wingdings" panose="05000000000000000000" pitchFamily="2" charset="2"/>
              <a:buChar char="q"/>
            </a:pPr>
            <a:endParaRPr lang="en-US" sz="2000" dirty="0">
              <a:solidFill>
                <a:srgbClr val="1C649A"/>
              </a:solidFill>
            </a:endParaRPr>
          </a:p>
        </p:txBody>
      </p:sp>
      <p:sp>
        <p:nvSpPr>
          <p:cNvPr id="6" name="Rectangle 5">
            <a:extLst>
              <a:ext uri="{FF2B5EF4-FFF2-40B4-BE49-F238E27FC236}">
                <a16:creationId xmlns:a16="http://schemas.microsoft.com/office/drawing/2014/main" id="{A89F2719-3033-91B5-1523-37CC8AD978D6}"/>
              </a:ext>
            </a:extLst>
          </p:cNvPr>
          <p:cNvSpPr/>
          <p:nvPr/>
        </p:nvSpPr>
        <p:spPr>
          <a:xfrm>
            <a:off x="0" y="0"/>
            <a:ext cx="12192000" cy="1564969"/>
          </a:xfrm>
          <a:prstGeom prst="rect">
            <a:avLst/>
          </a:prstGeom>
          <a:solidFill>
            <a:srgbClr val="1C649A"/>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20F3A592-5A15-8060-7BC8-4C6EF8C01607}"/>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bg1"/>
                </a:solidFill>
              </a:rPr>
              <a:t>How can I make good conversation?</a:t>
            </a:r>
          </a:p>
        </p:txBody>
      </p:sp>
      <p:pic>
        <p:nvPicPr>
          <p:cNvPr id="4" name="Picture 3" descr="A person in a wheelchair talking to another person&#10;&#10;Description automatically generated">
            <a:extLst>
              <a:ext uri="{FF2B5EF4-FFF2-40B4-BE49-F238E27FC236}">
                <a16:creationId xmlns:a16="http://schemas.microsoft.com/office/drawing/2014/main" id="{F0725BDA-B389-744E-AA19-5F36243632B5}"/>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6754209" y="2174602"/>
            <a:ext cx="4158855" cy="2772570"/>
          </a:xfrm>
          <a:prstGeom prst="ellipse">
            <a:avLst/>
          </a:prstGeom>
          <a:ln w="190500" cap="rnd">
            <a:solidFill>
              <a:srgbClr val="1C649A"/>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custDataLst>
      <p:tags r:id="rId1"/>
    </p:custDataLst>
    <p:extLst>
      <p:ext uri="{BB962C8B-B14F-4D97-AF65-F5344CB8AC3E}">
        <p14:creationId xmlns:p14="http://schemas.microsoft.com/office/powerpoint/2010/main" val="1833362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68536E5-1BA3-3323-1146-57B849800A5C}"/>
              </a:ext>
            </a:extLst>
          </p:cNvPr>
          <p:cNvSpPr>
            <a:spLocks noGrp="1"/>
          </p:cNvSpPr>
          <p:nvPr>
            <p:ph type="title"/>
          </p:nvPr>
        </p:nvSpPr>
        <p:spPr>
          <a:xfrm>
            <a:off x="1010176" y="3429000"/>
            <a:ext cx="10044023" cy="877729"/>
          </a:xfrm>
        </p:spPr>
        <p:txBody>
          <a:bodyPr anchor="ctr">
            <a:normAutofit/>
          </a:bodyPr>
          <a:lstStyle/>
          <a:p>
            <a:r>
              <a:rPr lang="en-US" sz="4000" dirty="0">
                <a:solidFill>
                  <a:srgbClr val="FFFFFF"/>
                </a:solidFill>
                <a:latin typeface="+mn-lt"/>
                <a:cs typeface="Arial" panose="020B0604020202020204" pitchFamily="34" charset="0"/>
              </a:rPr>
              <a:t>7 of 10 seniors </a:t>
            </a:r>
            <a:r>
              <a:rPr lang="en-US" sz="4000" u="sng" dirty="0">
                <a:solidFill>
                  <a:srgbClr val="FFFFFF"/>
                </a:solidFill>
                <a:latin typeface="+mn-lt"/>
                <a:cs typeface="Arial" panose="020B0604020202020204" pitchFamily="34" charset="0"/>
              </a:rPr>
              <a:t>never</a:t>
            </a:r>
            <a:r>
              <a:rPr lang="en-US" sz="4000" dirty="0">
                <a:solidFill>
                  <a:srgbClr val="FFFFFF"/>
                </a:solidFill>
                <a:latin typeface="+mn-lt"/>
                <a:cs typeface="Arial" panose="020B0604020202020204" pitchFamily="34" charset="0"/>
              </a:rPr>
              <a:t> have a visitor.</a:t>
            </a:r>
          </a:p>
        </p:txBody>
      </p:sp>
      <p:cxnSp>
        <p:nvCxnSpPr>
          <p:cNvPr id="7" name="Line 32">
            <a:extLst>
              <a:ext uri="{FF2B5EF4-FFF2-40B4-BE49-F238E27FC236}">
                <a16:creationId xmlns:a16="http://schemas.microsoft.com/office/drawing/2014/main" id="{C128CB80-393B-E410-223B-40C11B7F12A9}"/>
              </a:ext>
            </a:extLst>
          </p:cNvPr>
          <p:cNvCxnSpPr>
            <a:cxnSpLocks noChangeShapeType="1"/>
          </p:cNvCxnSpPr>
          <p:nvPr/>
        </p:nvCxnSpPr>
        <p:spPr bwMode="auto">
          <a:xfrm>
            <a:off x="1235660" y="5808913"/>
            <a:ext cx="8991711" cy="0"/>
          </a:xfrm>
          <a:prstGeom prst="line">
            <a:avLst/>
          </a:prstGeom>
          <a:noFill/>
          <a:ln w="28575">
            <a:solidFill>
              <a:srgbClr val="4471C4"/>
            </a:solidFill>
            <a:prstDash val="solid"/>
            <a:round/>
            <a:headEnd/>
            <a:tailEnd/>
          </a:ln>
          <a:extLst>
            <a:ext uri="{909E8E84-426E-40DD-AFC4-6F175D3DCCD1}">
              <a14:hiddenFill xmlns:a14="http://schemas.microsoft.com/office/drawing/2010/main">
                <a:noFill/>
              </a14:hiddenFill>
            </a:ext>
          </a:extLst>
        </p:spPr>
      </p:cxnSp>
      <p:pic>
        <p:nvPicPr>
          <p:cNvPr id="8" name="docshape11" descr="A black background with blue text&#10;&#10;Description automatically generated">
            <a:extLst>
              <a:ext uri="{FF2B5EF4-FFF2-40B4-BE49-F238E27FC236}">
                <a16:creationId xmlns:a16="http://schemas.microsoft.com/office/drawing/2014/main" id="{8B3A7887-E17A-8A7E-FA11-81ADE854CC7C}"/>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7336026" y="5649254"/>
            <a:ext cx="3644254" cy="656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293066B6-C8BD-1C96-0B3F-919DC9D5D01D}"/>
              </a:ext>
            </a:extLst>
          </p:cNvPr>
          <p:cNvSpPr txBox="1"/>
          <p:nvPr/>
        </p:nvSpPr>
        <p:spPr>
          <a:xfrm>
            <a:off x="1010174" y="1936784"/>
            <a:ext cx="10171650" cy="3785652"/>
          </a:xfrm>
          <a:prstGeom prst="rect">
            <a:avLst/>
          </a:prstGeom>
          <a:noFill/>
        </p:spPr>
        <p:txBody>
          <a:bodyPr wrap="square" rtlCol="0">
            <a:spAutoFit/>
          </a:bodyPr>
          <a:lstStyle/>
          <a:p>
            <a:pPr>
              <a:spcAft>
                <a:spcPts val="1200"/>
              </a:spcAft>
            </a:pPr>
            <a:r>
              <a:rPr lang="en-US" sz="2000" b="1" dirty="0">
                <a:solidFill>
                  <a:srgbClr val="1C649A"/>
                </a:solidFill>
              </a:rPr>
              <a:t>Scenario</a:t>
            </a:r>
          </a:p>
          <a:p>
            <a:pPr>
              <a:spcAft>
                <a:spcPts val="1200"/>
              </a:spcAft>
            </a:pPr>
            <a:r>
              <a:rPr lang="en-US" sz="2000" dirty="0">
                <a:solidFill>
                  <a:srgbClr val="1C649A"/>
                </a:solidFill>
              </a:rPr>
              <a:t>Your Friend is a memory-impaired resident. Because you were on vacation last week, you have not seen or spoken to them for a while.</a:t>
            </a:r>
          </a:p>
          <a:p>
            <a:pPr>
              <a:spcAft>
                <a:spcPts val="1200"/>
              </a:spcAft>
            </a:pPr>
            <a:r>
              <a:rPr lang="en-US" sz="2000" b="1" dirty="0">
                <a:solidFill>
                  <a:srgbClr val="1C649A"/>
                </a:solidFill>
              </a:rPr>
              <a:t>Question</a:t>
            </a:r>
          </a:p>
          <a:p>
            <a:pPr>
              <a:spcAft>
                <a:spcPts val="1200"/>
              </a:spcAft>
            </a:pPr>
            <a:r>
              <a:rPr lang="en-US" sz="2000" dirty="0">
                <a:solidFill>
                  <a:srgbClr val="1C649A"/>
                </a:solidFill>
              </a:rPr>
              <a:t>When you return for your first visit with your Friend, what should you say?</a:t>
            </a:r>
          </a:p>
          <a:p>
            <a:pPr marL="457200" indent="-457200">
              <a:spcAft>
                <a:spcPts val="1200"/>
              </a:spcAft>
              <a:buFont typeface="+mj-lt"/>
              <a:buAutoNum type="alphaUcPeriod"/>
            </a:pPr>
            <a:r>
              <a:rPr lang="en-US" sz="2000" dirty="0">
                <a:solidFill>
                  <a:srgbClr val="1C649A"/>
                </a:solidFill>
              </a:rPr>
              <a:t>“Hello Friend, what have you been doing while I’ve been on vacation?”</a:t>
            </a:r>
          </a:p>
          <a:p>
            <a:pPr marL="457200" indent="-457200">
              <a:spcAft>
                <a:spcPts val="1200"/>
              </a:spcAft>
              <a:buFont typeface="+mj-lt"/>
              <a:buAutoNum type="alphaUcPeriod"/>
            </a:pPr>
            <a:r>
              <a:rPr lang="en-US" sz="2000" dirty="0">
                <a:solidFill>
                  <a:srgbClr val="1C649A"/>
                </a:solidFill>
              </a:rPr>
              <a:t>“Do you remember who I am?”</a:t>
            </a:r>
          </a:p>
          <a:p>
            <a:pPr marL="457200" indent="-457200">
              <a:spcAft>
                <a:spcPts val="1200"/>
              </a:spcAft>
              <a:buFont typeface="+mj-lt"/>
              <a:buAutoNum type="alphaUcPeriod"/>
            </a:pPr>
            <a:r>
              <a:rPr lang="en-US" sz="2000" dirty="0">
                <a:solidFill>
                  <a:srgbClr val="1C649A"/>
                </a:solidFill>
              </a:rPr>
              <a:t>“Hello Friend, I’m [your name], and I’ve missed visiting you! I was on vacation, so I have been away for two weeks.”</a:t>
            </a:r>
          </a:p>
        </p:txBody>
      </p:sp>
      <p:sp>
        <p:nvSpPr>
          <p:cNvPr id="6" name="Rectangle 5">
            <a:extLst>
              <a:ext uri="{FF2B5EF4-FFF2-40B4-BE49-F238E27FC236}">
                <a16:creationId xmlns:a16="http://schemas.microsoft.com/office/drawing/2014/main" id="{A89F2719-3033-91B5-1523-37CC8AD978D6}"/>
              </a:ext>
            </a:extLst>
          </p:cNvPr>
          <p:cNvSpPr/>
          <p:nvPr/>
        </p:nvSpPr>
        <p:spPr>
          <a:xfrm>
            <a:off x="0" y="0"/>
            <a:ext cx="12192000" cy="1564969"/>
          </a:xfrm>
          <a:prstGeom prst="rect">
            <a:avLst/>
          </a:prstGeom>
          <a:solidFill>
            <a:srgbClr val="1C649A"/>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20F3A592-5A15-8060-7BC8-4C6EF8C01607}"/>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bg1"/>
                </a:solidFill>
              </a:rPr>
              <a:t>What should I say?</a:t>
            </a:r>
          </a:p>
        </p:txBody>
      </p:sp>
    </p:spTree>
    <p:custDataLst>
      <p:tags r:id="rId1"/>
    </p:custDataLst>
    <p:extLst>
      <p:ext uri="{BB962C8B-B14F-4D97-AF65-F5344CB8AC3E}">
        <p14:creationId xmlns:p14="http://schemas.microsoft.com/office/powerpoint/2010/main" val="1590886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68536E5-1BA3-3323-1146-57B849800A5C}"/>
              </a:ext>
            </a:extLst>
          </p:cNvPr>
          <p:cNvSpPr>
            <a:spLocks noGrp="1"/>
          </p:cNvSpPr>
          <p:nvPr>
            <p:ph type="title"/>
          </p:nvPr>
        </p:nvSpPr>
        <p:spPr>
          <a:xfrm>
            <a:off x="1010176" y="3429000"/>
            <a:ext cx="10044023" cy="877729"/>
          </a:xfrm>
        </p:spPr>
        <p:txBody>
          <a:bodyPr anchor="ctr">
            <a:normAutofit/>
          </a:bodyPr>
          <a:lstStyle/>
          <a:p>
            <a:r>
              <a:rPr lang="en-US" sz="4000" dirty="0">
                <a:solidFill>
                  <a:srgbClr val="FFFFFF"/>
                </a:solidFill>
                <a:latin typeface="+mn-lt"/>
                <a:cs typeface="Arial" panose="020B0604020202020204" pitchFamily="34" charset="0"/>
              </a:rPr>
              <a:t>7 of 10 seniors </a:t>
            </a:r>
            <a:r>
              <a:rPr lang="en-US" sz="4000" u="sng" dirty="0">
                <a:solidFill>
                  <a:srgbClr val="FFFFFF"/>
                </a:solidFill>
                <a:latin typeface="+mn-lt"/>
                <a:cs typeface="Arial" panose="020B0604020202020204" pitchFamily="34" charset="0"/>
              </a:rPr>
              <a:t>never</a:t>
            </a:r>
            <a:r>
              <a:rPr lang="en-US" sz="4000" dirty="0">
                <a:solidFill>
                  <a:srgbClr val="FFFFFF"/>
                </a:solidFill>
                <a:latin typeface="+mn-lt"/>
                <a:cs typeface="Arial" panose="020B0604020202020204" pitchFamily="34" charset="0"/>
              </a:rPr>
              <a:t> have a visitor.</a:t>
            </a:r>
          </a:p>
        </p:txBody>
      </p:sp>
      <p:cxnSp>
        <p:nvCxnSpPr>
          <p:cNvPr id="7" name="Line 32">
            <a:extLst>
              <a:ext uri="{FF2B5EF4-FFF2-40B4-BE49-F238E27FC236}">
                <a16:creationId xmlns:a16="http://schemas.microsoft.com/office/drawing/2014/main" id="{C128CB80-393B-E410-223B-40C11B7F12A9}"/>
              </a:ext>
            </a:extLst>
          </p:cNvPr>
          <p:cNvCxnSpPr>
            <a:cxnSpLocks noChangeShapeType="1"/>
          </p:cNvCxnSpPr>
          <p:nvPr/>
        </p:nvCxnSpPr>
        <p:spPr bwMode="auto">
          <a:xfrm>
            <a:off x="1235660" y="5808913"/>
            <a:ext cx="8991711" cy="0"/>
          </a:xfrm>
          <a:prstGeom prst="line">
            <a:avLst/>
          </a:prstGeom>
          <a:noFill/>
          <a:ln w="28575">
            <a:solidFill>
              <a:srgbClr val="4471C4"/>
            </a:solidFill>
            <a:prstDash val="solid"/>
            <a:round/>
            <a:headEnd/>
            <a:tailEnd/>
          </a:ln>
          <a:extLst>
            <a:ext uri="{909E8E84-426E-40DD-AFC4-6F175D3DCCD1}">
              <a14:hiddenFill xmlns:a14="http://schemas.microsoft.com/office/drawing/2010/main">
                <a:noFill/>
              </a14:hiddenFill>
            </a:ext>
          </a:extLst>
        </p:spPr>
      </p:cxnSp>
      <p:pic>
        <p:nvPicPr>
          <p:cNvPr id="8" name="docshape11" descr="A black background with blue text&#10;&#10;Description automatically generated">
            <a:extLst>
              <a:ext uri="{FF2B5EF4-FFF2-40B4-BE49-F238E27FC236}">
                <a16:creationId xmlns:a16="http://schemas.microsoft.com/office/drawing/2014/main" id="{8B3A7887-E17A-8A7E-FA11-81ADE854CC7C}"/>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7336026" y="5649254"/>
            <a:ext cx="3644254" cy="656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293066B6-C8BD-1C96-0B3F-919DC9D5D01D}"/>
              </a:ext>
            </a:extLst>
          </p:cNvPr>
          <p:cNvSpPr txBox="1"/>
          <p:nvPr/>
        </p:nvSpPr>
        <p:spPr>
          <a:xfrm>
            <a:off x="1010174" y="1936784"/>
            <a:ext cx="10171650" cy="3785652"/>
          </a:xfrm>
          <a:prstGeom prst="rect">
            <a:avLst/>
          </a:prstGeom>
          <a:noFill/>
        </p:spPr>
        <p:txBody>
          <a:bodyPr wrap="square" rtlCol="0">
            <a:spAutoFit/>
          </a:bodyPr>
          <a:lstStyle/>
          <a:p>
            <a:pPr>
              <a:spcAft>
                <a:spcPts val="1200"/>
              </a:spcAft>
            </a:pPr>
            <a:r>
              <a:rPr lang="en-US" sz="2000" b="1" dirty="0">
                <a:solidFill>
                  <a:srgbClr val="1C649A"/>
                </a:solidFill>
              </a:rPr>
              <a:t>Scenario</a:t>
            </a:r>
          </a:p>
          <a:p>
            <a:pPr>
              <a:spcAft>
                <a:spcPts val="1200"/>
              </a:spcAft>
            </a:pPr>
            <a:r>
              <a:rPr lang="en-US" sz="2000" dirty="0">
                <a:solidFill>
                  <a:srgbClr val="1C649A"/>
                </a:solidFill>
              </a:rPr>
              <a:t>Your Friend is a memory-impaired resident. Because you were on vacation last week, you have not seen or spoken to them for a while.</a:t>
            </a:r>
          </a:p>
          <a:p>
            <a:pPr>
              <a:spcAft>
                <a:spcPts val="1200"/>
              </a:spcAft>
            </a:pPr>
            <a:r>
              <a:rPr lang="en-US" sz="2000" b="1" dirty="0">
                <a:solidFill>
                  <a:srgbClr val="1C649A"/>
                </a:solidFill>
              </a:rPr>
              <a:t>Question</a:t>
            </a:r>
          </a:p>
          <a:p>
            <a:pPr>
              <a:spcAft>
                <a:spcPts val="1200"/>
              </a:spcAft>
            </a:pPr>
            <a:r>
              <a:rPr lang="en-US" sz="2000" dirty="0">
                <a:solidFill>
                  <a:srgbClr val="1C649A"/>
                </a:solidFill>
              </a:rPr>
              <a:t>When you return for your first visit with your Friend, what should you say?</a:t>
            </a:r>
          </a:p>
          <a:p>
            <a:pPr marL="457200" indent="-457200">
              <a:spcAft>
                <a:spcPts val="1200"/>
              </a:spcAft>
              <a:buFont typeface="+mj-lt"/>
              <a:buAutoNum type="alphaUcPeriod"/>
            </a:pPr>
            <a:r>
              <a:rPr lang="en-US" sz="2000" dirty="0">
                <a:solidFill>
                  <a:srgbClr val="1C649A"/>
                </a:solidFill>
              </a:rPr>
              <a:t>“Hello Friend, what have you been doing while I’ve been on vacation?”</a:t>
            </a:r>
          </a:p>
          <a:p>
            <a:pPr marL="457200" indent="-457200">
              <a:spcAft>
                <a:spcPts val="1200"/>
              </a:spcAft>
              <a:buFont typeface="+mj-lt"/>
              <a:buAutoNum type="alphaUcPeriod"/>
            </a:pPr>
            <a:r>
              <a:rPr lang="en-US" sz="2000" dirty="0">
                <a:solidFill>
                  <a:srgbClr val="1C649A"/>
                </a:solidFill>
              </a:rPr>
              <a:t>“Do you remember who I am?”</a:t>
            </a:r>
          </a:p>
          <a:p>
            <a:pPr marL="457200" indent="-457200">
              <a:spcAft>
                <a:spcPts val="1200"/>
              </a:spcAft>
              <a:buFont typeface="+mj-lt"/>
              <a:buAutoNum type="alphaUcPeriod"/>
            </a:pPr>
            <a:r>
              <a:rPr lang="en-US" sz="2000" dirty="0">
                <a:solidFill>
                  <a:srgbClr val="1C649A"/>
                </a:solidFill>
                <a:highlight>
                  <a:srgbClr val="FFFF00"/>
                </a:highlight>
              </a:rPr>
              <a:t>“Hello Friend, I’m [your name], and I’ve missed visiting you! I was on vacation, so I have been away for two weeks.”</a:t>
            </a:r>
          </a:p>
        </p:txBody>
      </p:sp>
      <p:sp>
        <p:nvSpPr>
          <p:cNvPr id="6" name="Rectangle 5">
            <a:extLst>
              <a:ext uri="{FF2B5EF4-FFF2-40B4-BE49-F238E27FC236}">
                <a16:creationId xmlns:a16="http://schemas.microsoft.com/office/drawing/2014/main" id="{A89F2719-3033-91B5-1523-37CC8AD978D6}"/>
              </a:ext>
            </a:extLst>
          </p:cNvPr>
          <p:cNvSpPr/>
          <p:nvPr/>
        </p:nvSpPr>
        <p:spPr>
          <a:xfrm>
            <a:off x="0" y="0"/>
            <a:ext cx="12192000" cy="1564969"/>
          </a:xfrm>
          <a:prstGeom prst="rect">
            <a:avLst/>
          </a:prstGeom>
          <a:solidFill>
            <a:srgbClr val="1C649A"/>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20F3A592-5A15-8060-7BC8-4C6EF8C01607}"/>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bg1"/>
                </a:solidFill>
              </a:rPr>
              <a:t>What should I say? (Answer)</a:t>
            </a:r>
          </a:p>
        </p:txBody>
      </p:sp>
    </p:spTree>
    <p:custDataLst>
      <p:tags r:id="rId1"/>
    </p:custDataLst>
    <p:extLst>
      <p:ext uri="{BB962C8B-B14F-4D97-AF65-F5344CB8AC3E}">
        <p14:creationId xmlns:p14="http://schemas.microsoft.com/office/powerpoint/2010/main" val="678107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68536E5-1BA3-3323-1146-57B849800A5C}"/>
              </a:ext>
            </a:extLst>
          </p:cNvPr>
          <p:cNvSpPr>
            <a:spLocks noGrp="1"/>
          </p:cNvSpPr>
          <p:nvPr>
            <p:ph type="title"/>
          </p:nvPr>
        </p:nvSpPr>
        <p:spPr>
          <a:xfrm>
            <a:off x="1010176" y="3429000"/>
            <a:ext cx="10044023" cy="877729"/>
          </a:xfrm>
        </p:spPr>
        <p:txBody>
          <a:bodyPr anchor="ctr">
            <a:normAutofit/>
          </a:bodyPr>
          <a:lstStyle/>
          <a:p>
            <a:r>
              <a:rPr lang="en-US" sz="4000" dirty="0">
                <a:solidFill>
                  <a:srgbClr val="FFFFFF"/>
                </a:solidFill>
                <a:latin typeface="+mn-lt"/>
                <a:cs typeface="Arial" panose="020B0604020202020204" pitchFamily="34" charset="0"/>
              </a:rPr>
              <a:t>7 of 10 seniors </a:t>
            </a:r>
            <a:r>
              <a:rPr lang="en-US" sz="4000" u="sng" dirty="0">
                <a:solidFill>
                  <a:srgbClr val="FFFFFF"/>
                </a:solidFill>
                <a:latin typeface="+mn-lt"/>
                <a:cs typeface="Arial" panose="020B0604020202020204" pitchFamily="34" charset="0"/>
              </a:rPr>
              <a:t>never</a:t>
            </a:r>
            <a:r>
              <a:rPr lang="en-US" sz="4000" dirty="0">
                <a:solidFill>
                  <a:srgbClr val="FFFFFF"/>
                </a:solidFill>
                <a:latin typeface="+mn-lt"/>
                <a:cs typeface="Arial" panose="020B0604020202020204" pitchFamily="34" charset="0"/>
              </a:rPr>
              <a:t> have a visitor.</a:t>
            </a:r>
          </a:p>
        </p:txBody>
      </p:sp>
      <p:cxnSp>
        <p:nvCxnSpPr>
          <p:cNvPr id="7" name="Line 32">
            <a:extLst>
              <a:ext uri="{FF2B5EF4-FFF2-40B4-BE49-F238E27FC236}">
                <a16:creationId xmlns:a16="http://schemas.microsoft.com/office/drawing/2014/main" id="{C128CB80-393B-E410-223B-40C11B7F12A9}"/>
              </a:ext>
            </a:extLst>
          </p:cNvPr>
          <p:cNvCxnSpPr>
            <a:cxnSpLocks noChangeShapeType="1"/>
          </p:cNvCxnSpPr>
          <p:nvPr/>
        </p:nvCxnSpPr>
        <p:spPr bwMode="auto">
          <a:xfrm>
            <a:off x="1235660" y="5808913"/>
            <a:ext cx="8991711" cy="0"/>
          </a:xfrm>
          <a:prstGeom prst="line">
            <a:avLst/>
          </a:prstGeom>
          <a:noFill/>
          <a:ln w="28575">
            <a:solidFill>
              <a:srgbClr val="4471C4"/>
            </a:solidFill>
            <a:prstDash val="solid"/>
            <a:round/>
            <a:headEnd/>
            <a:tailEnd/>
          </a:ln>
          <a:extLst>
            <a:ext uri="{909E8E84-426E-40DD-AFC4-6F175D3DCCD1}">
              <a14:hiddenFill xmlns:a14="http://schemas.microsoft.com/office/drawing/2010/main">
                <a:noFill/>
              </a14:hiddenFill>
            </a:ext>
          </a:extLst>
        </p:spPr>
      </p:cxnSp>
      <p:pic>
        <p:nvPicPr>
          <p:cNvPr id="8" name="docshape11" descr="A black background with blue text&#10;&#10;Description automatically generated">
            <a:extLst>
              <a:ext uri="{FF2B5EF4-FFF2-40B4-BE49-F238E27FC236}">
                <a16:creationId xmlns:a16="http://schemas.microsoft.com/office/drawing/2014/main" id="{8B3A7887-E17A-8A7E-FA11-81ADE854CC7C}"/>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7336026" y="5649254"/>
            <a:ext cx="3644254" cy="656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293066B6-C8BD-1C96-0B3F-919DC9D5D01D}"/>
              </a:ext>
            </a:extLst>
          </p:cNvPr>
          <p:cNvSpPr txBox="1"/>
          <p:nvPr/>
        </p:nvSpPr>
        <p:spPr>
          <a:xfrm>
            <a:off x="1010174" y="1936784"/>
            <a:ext cx="10171650" cy="3477875"/>
          </a:xfrm>
          <a:prstGeom prst="rect">
            <a:avLst/>
          </a:prstGeom>
          <a:noFill/>
        </p:spPr>
        <p:txBody>
          <a:bodyPr wrap="square" rtlCol="0">
            <a:spAutoFit/>
          </a:bodyPr>
          <a:lstStyle/>
          <a:p>
            <a:pPr marL="457200" indent="-457200">
              <a:spcAft>
                <a:spcPts val="1200"/>
              </a:spcAft>
              <a:buFont typeface="+mj-lt"/>
              <a:buAutoNum type="alphaUcPeriod" startAt="3"/>
            </a:pPr>
            <a:r>
              <a:rPr lang="en-US" sz="2000" dirty="0">
                <a:solidFill>
                  <a:srgbClr val="1C649A"/>
                </a:solidFill>
                <a:highlight>
                  <a:srgbClr val="FFFF00"/>
                </a:highlight>
              </a:rPr>
              <a:t>Hello Friend, I’m [your name], and I’ve missed visiting you! I was on vacation, so I have been       away for two weeks.”</a:t>
            </a:r>
          </a:p>
          <a:p>
            <a:pPr marL="457200" indent="-457200">
              <a:spcAft>
                <a:spcPts val="1200"/>
              </a:spcAft>
              <a:buFont typeface="Wingdings" panose="05000000000000000000" pitchFamily="2" charset="2"/>
              <a:buChar char="q"/>
            </a:pPr>
            <a:r>
              <a:rPr lang="en-US" sz="2000" dirty="0">
                <a:solidFill>
                  <a:srgbClr val="1C649A"/>
                </a:solidFill>
              </a:rPr>
              <a:t>This greeting begins by giving </a:t>
            </a:r>
            <a:r>
              <a:rPr lang="en-US" sz="2000" b="1" dirty="0">
                <a:solidFill>
                  <a:srgbClr val="1C649A"/>
                </a:solidFill>
              </a:rPr>
              <a:t>informational statements</a:t>
            </a:r>
            <a:r>
              <a:rPr lang="en-US" sz="2000" dirty="0">
                <a:solidFill>
                  <a:srgbClr val="1C649A"/>
                </a:solidFill>
              </a:rPr>
              <a:t>, which reintroduce you to the resident and begin the process of conversation. </a:t>
            </a:r>
            <a:br>
              <a:rPr lang="en-US" sz="2000" dirty="0">
                <a:solidFill>
                  <a:srgbClr val="1C649A"/>
                </a:solidFill>
              </a:rPr>
            </a:br>
            <a:r>
              <a:rPr lang="en-US" sz="2000" b="1" dirty="0">
                <a:solidFill>
                  <a:srgbClr val="1C649A"/>
                </a:solidFill>
              </a:rPr>
              <a:t>Tip</a:t>
            </a:r>
            <a:r>
              <a:rPr lang="en-US" sz="2000" dirty="0">
                <a:solidFill>
                  <a:srgbClr val="1C649A"/>
                </a:solidFill>
              </a:rPr>
              <a:t>: Bring some vacation pictures or souvenirs to start the conversation. Ask short questions to see if they remember vacations that they have taken in the past.</a:t>
            </a:r>
          </a:p>
          <a:p>
            <a:pPr marL="457200" indent="-457200">
              <a:spcAft>
                <a:spcPts val="1200"/>
              </a:spcAft>
              <a:buFont typeface="Wingdings" panose="05000000000000000000" pitchFamily="2" charset="2"/>
              <a:buChar char="q"/>
            </a:pPr>
            <a:r>
              <a:rPr lang="en-US" sz="2000" dirty="0">
                <a:solidFill>
                  <a:srgbClr val="1C649A"/>
                </a:solidFill>
              </a:rPr>
              <a:t>For a memory-impaired person, not being able to remember is a painful experience. That’s why you should </a:t>
            </a:r>
            <a:r>
              <a:rPr lang="en-US" sz="2000" b="1" dirty="0">
                <a:solidFill>
                  <a:srgbClr val="1C649A"/>
                </a:solidFill>
              </a:rPr>
              <a:t>avoid asking open-ended questions</a:t>
            </a:r>
            <a:r>
              <a:rPr lang="en-US" sz="2000" dirty="0">
                <a:solidFill>
                  <a:srgbClr val="1C649A"/>
                </a:solidFill>
              </a:rPr>
              <a:t>, such as options A and B. These questions make the memory problem obvious, but they do not help bridge it. These questions may be painful for your Friend because they aren’t sure how to answer them.</a:t>
            </a:r>
          </a:p>
        </p:txBody>
      </p:sp>
      <p:sp>
        <p:nvSpPr>
          <p:cNvPr id="6" name="Rectangle 5">
            <a:extLst>
              <a:ext uri="{FF2B5EF4-FFF2-40B4-BE49-F238E27FC236}">
                <a16:creationId xmlns:a16="http://schemas.microsoft.com/office/drawing/2014/main" id="{A89F2719-3033-91B5-1523-37CC8AD978D6}"/>
              </a:ext>
            </a:extLst>
          </p:cNvPr>
          <p:cNvSpPr/>
          <p:nvPr/>
        </p:nvSpPr>
        <p:spPr>
          <a:xfrm>
            <a:off x="0" y="0"/>
            <a:ext cx="12192000" cy="1564969"/>
          </a:xfrm>
          <a:prstGeom prst="rect">
            <a:avLst/>
          </a:prstGeom>
          <a:solidFill>
            <a:srgbClr val="1C649A"/>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20F3A592-5A15-8060-7BC8-4C6EF8C01607}"/>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bg1"/>
                </a:solidFill>
              </a:rPr>
              <a:t>Why is Option C the correct answer?</a:t>
            </a:r>
          </a:p>
        </p:txBody>
      </p:sp>
    </p:spTree>
    <p:custDataLst>
      <p:tags r:id="rId1"/>
    </p:custDataLst>
    <p:extLst>
      <p:ext uri="{BB962C8B-B14F-4D97-AF65-F5344CB8AC3E}">
        <p14:creationId xmlns:p14="http://schemas.microsoft.com/office/powerpoint/2010/main" val="2605772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68536E5-1BA3-3323-1146-57B849800A5C}"/>
              </a:ext>
            </a:extLst>
          </p:cNvPr>
          <p:cNvSpPr>
            <a:spLocks noGrp="1"/>
          </p:cNvSpPr>
          <p:nvPr>
            <p:ph type="title"/>
          </p:nvPr>
        </p:nvSpPr>
        <p:spPr>
          <a:xfrm>
            <a:off x="1010176" y="3429000"/>
            <a:ext cx="10044023" cy="877729"/>
          </a:xfrm>
        </p:spPr>
        <p:txBody>
          <a:bodyPr anchor="ctr">
            <a:normAutofit/>
          </a:bodyPr>
          <a:lstStyle/>
          <a:p>
            <a:r>
              <a:rPr lang="en-US" sz="4000" dirty="0">
                <a:solidFill>
                  <a:srgbClr val="FFFFFF"/>
                </a:solidFill>
                <a:latin typeface="+mn-lt"/>
                <a:cs typeface="Arial" panose="020B0604020202020204" pitchFamily="34" charset="0"/>
              </a:rPr>
              <a:t>7 of 10 seniors </a:t>
            </a:r>
            <a:r>
              <a:rPr lang="en-US" sz="4000" u="sng" dirty="0">
                <a:solidFill>
                  <a:srgbClr val="FFFFFF"/>
                </a:solidFill>
                <a:latin typeface="+mn-lt"/>
                <a:cs typeface="Arial" panose="020B0604020202020204" pitchFamily="34" charset="0"/>
              </a:rPr>
              <a:t>never</a:t>
            </a:r>
            <a:r>
              <a:rPr lang="en-US" sz="4000" dirty="0">
                <a:solidFill>
                  <a:srgbClr val="FFFFFF"/>
                </a:solidFill>
                <a:latin typeface="+mn-lt"/>
                <a:cs typeface="Arial" panose="020B0604020202020204" pitchFamily="34" charset="0"/>
              </a:rPr>
              <a:t> have a visitor.</a:t>
            </a:r>
          </a:p>
        </p:txBody>
      </p:sp>
      <p:cxnSp>
        <p:nvCxnSpPr>
          <p:cNvPr id="7" name="Line 32">
            <a:extLst>
              <a:ext uri="{FF2B5EF4-FFF2-40B4-BE49-F238E27FC236}">
                <a16:creationId xmlns:a16="http://schemas.microsoft.com/office/drawing/2014/main" id="{C128CB80-393B-E410-223B-40C11B7F12A9}"/>
              </a:ext>
            </a:extLst>
          </p:cNvPr>
          <p:cNvCxnSpPr>
            <a:cxnSpLocks noChangeShapeType="1"/>
          </p:cNvCxnSpPr>
          <p:nvPr/>
        </p:nvCxnSpPr>
        <p:spPr bwMode="auto">
          <a:xfrm>
            <a:off x="1235660" y="5808913"/>
            <a:ext cx="8991711" cy="0"/>
          </a:xfrm>
          <a:prstGeom prst="line">
            <a:avLst/>
          </a:prstGeom>
          <a:noFill/>
          <a:ln w="28575">
            <a:solidFill>
              <a:srgbClr val="4471C4"/>
            </a:solidFill>
            <a:prstDash val="solid"/>
            <a:round/>
            <a:headEnd/>
            <a:tailEnd/>
          </a:ln>
          <a:extLst>
            <a:ext uri="{909E8E84-426E-40DD-AFC4-6F175D3DCCD1}">
              <a14:hiddenFill xmlns:a14="http://schemas.microsoft.com/office/drawing/2010/main">
                <a:noFill/>
              </a14:hiddenFill>
            </a:ext>
          </a:extLst>
        </p:spPr>
      </p:cxnSp>
      <p:pic>
        <p:nvPicPr>
          <p:cNvPr id="8" name="docshape11" descr="A black background with blue text&#10;&#10;Description automatically generated">
            <a:extLst>
              <a:ext uri="{FF2B5EF4-FFF2-40B4-BE49-F238E27FC236}">
                <a16:creationId xmlns:a16="http://schemas.microsoft.com/office/drawing/2014/main" id="{8B3A7887-E17A-8A7E-FA11-81ADE854CC7C}"/>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7336026" y="5649254"/>
            <a:ext cx="3644254" cy="656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293066B6-C8BD-1C96-0B3F-919DC9D5D01D}"/>
              </a:ext>
            </a:extLst>
          </p:cNvPr>
          <p:cNvSpPr txBox="1"/>
          <p:nvPr/>
        </p:nvSpPr>
        <p:spPr>
          <a:xfrm>
            <a:off x="1010174" y="1936784"/>
            <a:ext cx="4904489" cy="3323987"/>
          </a:xfrm>
          <a:prstGeom prst="rect">
            <a:avLst/>
          </a:prstGeom>
          <a:noFill/>
        </p:spPr>
        <p:txBody>
          <a:bodyPr wrap="square" rtlCol="0">
            <a:spAutoFit/>
          </a:bodyPr>
          <a:lstStyle/>
          <a:p>
            <a:pPr marL="342900" indent="-342900">
              <a:spcAft>
                <a:spcPts val="1200"/>
              </a:spcAft>
              <a:buFont typeface="Wingdings" panose="05000000000000000000" pitchFamily="2" charset="2"/>
              <a:buChar char="q"/>
            </a:pPr>
            <a:r>
              <a:rPr lang="en-US" sz="2000" dirty="0">
                <a:solidFill>
                  <a:srgbClr val="1C649A"/>
                </a:solidFill>
              </a:rPr>
              <a:t>Ask yourself:</a:t>
            </a:r>
            <a:br>
              <a:rPr lang="en-US" sz="2000" dirty="0">
                <a:solidFill>
                  <a:srgbClr val="1C649A"/>
                </a:solidFill>
              </a:rPr>
            </a:br>
            <a:r>
              <a:rPr lang="en-US" sz="2000" dirty="0">
                <a:solidFill>
                  <a:srgbClr val="1C649A"/>
                </a:solidFill>
              </a:rPr>
              <a:t>“What does it feel like to be old?”</a:t>
            </a:r>
          </a:p>
          <a:p>
            <a:pPr marL="342900" indent="-342900">
              <a:spcAft>
                <a:spcPts val="1200"/>
              </a:spcAft>
              <a:buFont typeface="Wingdings" panose="05000000000000000000" pitchFamily="2" charset="2"/>
              <a:buChar char="q"/>
            </a:pPr>
            <a:r>
              <a:rPr lang="en-US" sz="2000" dirty="0">
                <a:solidFill>
                  <a:srgbClr val="1C649A"/>
                </a:solidFill>
              </a:rPr>
              <a:t>Keep in mind that many of the </a:t>
            </a:r>
            <a:r>
              <a:rPr lang="en-US" sz="2000" b="1" dirty="0">
                <a:solidFill>
                  <a:srgbClr val="1C649A"/>
                </a:solidFill>
              </a:rPr>
              <a:t>50,000 elderly persons </a:t>
            </a:r>
            <a:r>
              <a:rPr lang="en-US" sz="2000" dirty="0">
                <a:solidFill>
                  <a:srgbClr val="1C649A"/>
                </a:solidFill>
              </a:rPr>
              <a:t>living in senior care facilities in our area are lonely and in </a:t>
            </a:r>
            <a:br>
              <a:rPr lang="en-US" sz="2000" dirty="0">
                <a:solidFill>
                  <a:srgbClr val="1C649A"/>
                </a:solidFill>
              </a:rPr>
            </a:br>
            <a:r>
              <a:rPr lang="en-US" sz="2000" dirty="0">
                <a:solidFill>
                  <a:srgbClr val="1C649A"/>
                </a:solidFill>
              </a:rPr>
              <a:t>need of companionship.</a:t>
            </a:r>
          </a:p>
          <a:p>
            <a:pPr marL="342900" indent="-342900">
              <a:spcAft>
                <a:spcPts val="1200"/>
              </a:spcAft>
              <a:buFont typeface="Wingdings" panose="05000000000000000000" pitchFamily="2" charset="2"/>
              <a:buChar char="q"/>
            </a:pPr>
            <a:r>
              <a:rPr lang="en-US" sz="2000" b="1" dirty="0">
                <a:solidFill>
                  <a:srgbClr val="1C649A"/>
                </a:solidFill>
              </a:rPr>
              <a:t>You</a:t>
            </a:r>
            <a:r>
              <a:rPr lang="en-US" sz="2000" dirty="0">
                <a:solidFill>
                  <a:srgbClr val="1C649A"/>
                </a:solidFill>
              </a:rPr>
              <a:t> are helping us make a difference – thank you!</a:t>
            </a:r>
          </a:p>
          <a:p>
            <a:pPr marL="342900" indent="-342900">
              <a:spcAft>
                <a:spcPts val="1200"/>
              </a:spcAft>
              <a:buFont typeface="Wingdings" panose="05000000000000000000" pitchFamily="2" charset="2"/>
              <a:buChar char="q"/>
            </a:pPr>
            <a:endParaRPr lang="en-US" sz="2000" dirty="0">
              <a:solidFill>
                <a:srgbClr val="1C649A"/>
              </a:solidFill>
            </a:endParaRPr>
          </a:p>
        </p:txBody>
      </p:sp>
      <p:sp>
        <p:nvSpPr>
          <p:cNvPr id="6" name="Rectangle 5">
            <a:extLst>
              <a:ext uri="{FF2B5EF4-FFF2-40B4-BE49-F238E27FC236}">
                <a16:creationId xmlns:a16="http://schemas.microsoft.com/office/drawing/2014/main" id="{A89F2719-3033-91B5-1523-37CC8AD978D6}"/>
              </a:ext>
            </a:extLst>
          </p:cNvPr>
          <p:cNvSpPr/>
          <p:nvPr/>
        </p:nvSpPr>
        <p:spPr>
          <a:xfrm>
            <a:off x="0" y="0"/>
            <a:ext cx="12192000" cy="1564969"/>
          </a:xfrm>
          <a:prstGeom prst="rect">
            <a:avLst/>
          </a:prstGeom>
          <a:solidFill>
            <a:srgbClr val="1C649A"/>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20F3A592-5A15-8060-7BC8-4C6EF8C01607}"/>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bg1"/>
                </a:solidFill>
              </a:rPr>
              <a:t>How can I continue to be sensitive?</a:t>
            </a:r>
          </a:p>
        </p:txBody>
      </p:sp>
      <p:pic>
        <p:nvPicPr>
          <p:cNvPr id="9" name="Picture 8" descr="A person in a hospital gown&#10;&#10;Description automatically generated">
            <a:extLst>
              <a:ext uri="{FF2B5EF4-FFF2-40B4-BE49-F238E27FC236}">
                <a16:creationId xmlns:a16="http://schemas.microsoft.com/office/drawing/2014/main" id="{6BA9C34F-385C-F370-42D8-EB6AB9C91320}"/>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6277339" y="2068025"/>
            <a:ext cx="4592256" cy="3061504"/>
          </a:xfrm>
          <a:prstGeom prst="ellipse">
            <a:avLst/>
          </a:prstGeom>
          <a:ln w="190500" cap="rnd">
            <a:solidFill>
              <a:srgbClr val="1C649A"/>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custDataLst>
      <p:tags r:id="rId1"/>
    </p:custDataLst>
    <p:extLst>
      <p:ext uri="{BB962C8B-B14F-4D97-AF65-F5344CB8AC3E}">
        <p14:creationId xmlns:p14="http://schemas.microsoft.com/office/powerpoint/2010/main" val="425349992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7qz1IIzI"/>
  <p:tag name="ARTICULATE_SLIDE_THUMBNAIL_REFRESH" val="1"/>
  <p:tag name="ARTICULATE_PROJECT_OPEN" val="0"/>
  <p:tag name="ARTICULATE_SLIDE_COUNT" val="1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745</TotalTime>
  <Words>2603</Words>
  <Application>Microsoft Office PowerPoint</Application>
  <PresentationFormat>Widescreen</PresentationFormat>
  <Paragraphs>198</Paragraphs>
  <Slides>11</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Aptos</vt:lpstr>
      <vt:lpstr>Arial</vt:lpstr>
      <vt:lpstr>Calibri</vt:lpstr>
      <vt:lpstr>Calibri Light</vt:lpstr>
      <vt:lpstr>Symbol</vt:lpstr>
      <vt:lpstr>Times New Roman</vt:lpstr>
      <vt:lpstr>Wingdings</vt:lpstr>
      <vt:lpstr>Office Theme</vt:lpstr>
      <vt:lpstr>PowerPoint Presentation</vt:lpstr>
      <vt:lpstr>7 of 10 seniors never have a visitor.</vt:lpstr>
      <vt:lpstr>7 of 10 seniors never have a visitor.</vt:lpstr>
      <vt:lpstr>7 of 10 seniors never have a visitor.</vt:lpstr>
      <vt:lpstr>7 of 10 seniors never have a visitor.</vt:lpstr>
      <vt:lpstr>7 of 10 seniors never have a visitor.</vt:lpstr>
      <vt:lpstr>7 of 10 seniors never have a visitor.</vt:lpstr>
      <vt:lpstr>7 of 10 seniors never have a visitor.</vt:lpstr>
      <vt:lpstr>7 of 10 seniors never have a visitor.</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Teresa McEntire-Orbach</dc:creator>
  <cp:lastModifiedBy>Allison Ruby</cp:lastModifiedBy>
  <cp:revision>1329</cp:revision>
  <dcterms:created xsi:type="dcterms:W3CDTF">2024-06-11T19:07:56Z</dcterms:created>
  <dcterms:modified xsi:type="dcterms:W3CDTF">2024-06-13T18:03:35Z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F07623BE-9F49-45AD-AC7B-E292A43AD532</vt:lpwstr>
  </property>
  <property fmtid="{D5CDD505-2E9C-101B-9397-08002B2CF9AE}" pid="3" name="ArticulatePath">
    <vt:lpwstr>Presentation2</vt:lpwstr>
  </property>
</Properties>
</file>