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49A"/>
    <a:srgbClr val="F2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021F8-B6CB-4D43-B2BB-C454AB11B013}" v="112" dt="2024-06-13T14:15:22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3" autoAdjust="0"/>
    <p:restoredTop sz="72973" autoAdjust="0"/>
  </p:normalViewPr>
  <p:slideViewPr>
    <p:cSldViewPr snapToGrid="0">
      <p:cViewPr varScale="1">
        <p:scale>
          <a:sx n="47" d="100"/>
          <a:sy n="47" d="100"/>
        </p:scale>
        <p:origin x="137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8011-0691-443B-8A84-97DC56FD842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F9F25-BC73-4819-980D-2133CF6B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36830">
              <a:spcBef>
                <a:spcPts val="50"/>
              </a:spcBef>
              <a:spcAft>
                <a:spcPts val="0"/>
              </a:spcAft>
            </a:pP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phone…. You don’t want to have to be searching for it in the event of an</a:t>
            </a:r>
            <a:r>
              <a:rPr lang="en-US" sz="1800" spc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 reporting emergency. </a:t>
            </a:r>
          </a:p>
          <a:p>
            <a:pPr marL="746760" marR="965200">
              <a:lnSpc>
                <a:spcPct val="970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Mandatory Reporters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professionals identified by law who MUST make a report if they have reason</a:t>
            </a:r>
            <a:r>
              <a:rPr lang="en-U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believe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n-U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abuse,</a:t>
            </a:r>
            <a:r>
              <a:rPr lang="en-U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abandonment,</a:t>
            </a:r>
            <a:r>
              <a:rPr lang="en-U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neglect,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n-US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financial</a:t>
            </a:r>
            <a:r>
              <a:rPr lang="en-U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exploitation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n-US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vulnerable adult has occurred. The phone number for reporting is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1-800-562-6078.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3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6760" marR="965200">
              <a:lnSpc>
                <a:spcPct val="97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Permissive</a:t>
            </a:r>
            <a:r>
              <a:rPr lang="en-US" sz="18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Reporters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everyone who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not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Mandatory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Reporter.</a:t>
            </a:r>
            <a:r>
              <a:rPr lang="en-US" sz="1800" spc="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Washington State law encourages persons other than Mandatory Reporters to make a report when they have reason to believe</a:t>
            </a:r>
            <a:r>
              <a:rPr lang="en-U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abuse,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abandonment,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neglect,</a:t>
            </a:r>
            <a:r>
              <a:rPr lang="en-US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n-U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self-neglect,</a:t>
            </a:r>
            <a:r>
              <a:rPr lang="en-U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is,</a:t>
            </a:r>
            <a:r>
              <a:rPr lang="en-US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n-US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has,</a:t>
            </a:r>
            <a:r>
              <a:rPr lang="en-US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occurred.</a:t>
            </a:r>
            <a:r>
              <a:rPr lang="en-US" sz="1800" spc="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Persons</a:t>
            </a:r>
            <a:r>
              <a:rPr lang="en-US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</a:t>
            </a:r>
            <a:r>
              <a:rPr lang="en-US" sz="18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 Mandatory Reporters are called “Permissive Reporters”.</a:t>
            </a:r>
          </a:p>
          <a:p>
            <a:pPr marL="25400" marR="36830">
              <a:spcBef>
                <a:spcPts val="5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2413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would like to ask you, even if you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1800" spc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into one of the above categories that you consider yourself a mandatory reporter. The more eyes on a senior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more we can be assured that they are safe.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00" marR="0">
              <a:spcBef>
                <a:spcPts val="1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see something, say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something.</a:t>
            </a:r>
          </a:p>
          <a:p>
            <a:pPr marL="25400" marR="0">
              <a:spcBef>
                <a:spcPts val="10"/>
              </a:spcBef>
              <a:spcAft>
                <a:spcPts val="0"/>
              </a:spcAft>
            </a:pPr>
            <a:endParaRPr lang="en-US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0">
              <a:spcBef>
                <a:spcPts val="1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2413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would like to ask you, even if you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1800" spc="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into one of the above categories that you consider yourself a mandatory reporter. The more eyes on a senior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more we can be assured that they are safe.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00" marR="0">
              <a:spcBef>
                <a:spcPts val="1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see something, say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something.</a:t>
            </a:r>
          </a:p>
          <a:p>
            <a:pPr marL="25400" marR="0">
              <a:spcBef>
                <a:spcPts val="10"/>
              </a:spcBef>
              <a:spcAft>
                <a:spcPts val="0"/>
              </a:spcAft>
            </a:pPr>
            <a:endParaRPr lang="en-US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0">
              <a:spcBef>
                <a:spcPts val="1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7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65405">
              <a:spcBef>
                <a:spcPts val="5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your gut, see something say something!</a:t>
            </a:r>
          </a:p>
          <a:p>
            <a:pPr marL="25400" marR="65405">
              <a:spcBef>
                <a:spcPts val="5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65405">
              <a:spcBef>
                <a:spcPts val="5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31750">
              <a:spcBef>
                <a:spcPts val="5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 is a life threatening event, call 911 immediately. Stay on the line and if possible with your Friend until help arrives… that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said your safety is of paramount importance to us.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 not want you to put yourself in harm’s way. </a:t>
            </a:r>
          </a:p>
          <a:p>
            <a:pPr marL="25400" marR="31750">
              <a:spcBef>
                <a:spcPts val="5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269365" lvl="0" indent="-342900" algn="just">
              <a:lnSpc>
                <a:spcPct val="97000"/>
              </a:lnSpc>
              <a:spcBef>
                <a:spcPts val="44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90295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Mandatory</a:t>
            </a:r>
            <a:r>
              <a:rPr lang="en-US" sz="1800" b="1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Reporters</a:t>
            </a:r>
            <a:r>
              <a:rPr lang="en-US" sz="1800" b="1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must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also</a:t>
            </a:r>
            <a:r>
              <a:rPr lang="en-US" sz="18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make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800" spc="-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law</a:t>
            </a:r>
            <a:r>
              <a:rPr lang="en-US" sz="18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enforcement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</a:t>
            </a:r>
            <a:r>
              <a:rPr lang="en-US" sz="18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18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suspect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vulnerable adult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has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been</a:t>
            </a:r>
            <a:r>
              <a:rPr lang="en-US" sz="1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sexually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physically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assaulted, or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they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reasonable</a:t>
            </a: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believe</a:t>
            </a: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 an act has caused fear of imminent harm.</a:t>
            </a:r>
          </a:p>
          <a:p>
            <a:pPr marL="0" marR="0">
              <a:spcBef>
                <a:spcPts val="4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2510155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89660" algn="l"/>
                <a:tab pos="1090295" algn="l"/>
              </a:tabLs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Immediately</a:t>
            </a:r>
            <a:r>
              <a:rPr lang="en-US" sz="1800" i="1" spc="-1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make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8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when</a:t>
            </a:r>
            <a:r>
              <a:rPr lang="en-US" sz="18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8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reasonable</a:t>
            </a:r>
            <a:r>
              <a:rPr lang="en-US" sz="1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800" spc="-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believe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abuse, abandonment, neglect, or financial exploitation occurred to a vulnerable adult.</a:t>
            </a:r>
          </a:p>
          <a:p>
            <a:pPr marL="0" marR="0">
              <a:spcBef>
                <a:spcPts val="35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1459230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6810" algn="l"/>
                <a:tab pos="114744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	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31750">
              <a:spcBef>
                <a:spcPts val="5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31750">
              <a:spcBef>
                <a:spcPts val="5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35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1459230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46810" algn="l"/>
                <a:tab pos="114744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	“Reasonable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cause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believe”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means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</a:t>
            </a:r>
            <a:r>
              <a:rPr lang="en-US" sz="1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probable</a:t>
            </a:r>
            <a:r>
              <a:rPr lang="en-US" sz="1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incident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18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abuse,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abandonment, neglect, or financial exploitation happened. Probable means that, based on evidence or information readily obtained from various sources, it is likely the incident occurred.</a:t>
            </a:r>
          </a:p>
          <a:p>
            <a:pPr marL="0" marR="0">
              <a:spcBef>
                <a:spcPts val="4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1270635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89660" algn="l"/>
                <a:tab pos="109029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“Reason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8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suspect”</a:t>
            </a:r>
            <a:r>
              <a:rPr lang="en-US" sz="18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means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it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18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possible</a:t>
            </a: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incident</a:t>
            </a:r>
            <a:r>
              <a:rPr lang="en-US" sz="18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18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sexual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z="18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physical</a:t>
            </a:r>
            <a:r>
              <a:rPr lang="en-US" sz="18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assault occurred. Possible means that, based on information readily obtained from various sources, the incident could have happened.</a:t>
            </a:r>
          </a:p>
          <a:p>
            <a:pPr marL="25400" marR="31750">
              <a:spcBef>
                <a:spcPts val="5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31750">
              <a:spcBef>
                <a:spcPts val="5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31750">
              <a:spcBef>
                <a:spcPts val="5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88900">
              <a:spcBef>
                <a:spcPts val="5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might not have all of these details</a:t>
            </a:r>
            <a:r>
              <a:rPr lang="en-US" sz="1800" spc="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share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you do know.</a:t>
            </a:r>
          </a:p>
          <a:p>
            <a:pPr marL="25400" marR="88900">
              <a:spcBef>
                <a:spcPts val="5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4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32510" algn="l"/>
                <a:tab pos="103314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Sometimes</a:t>
            </a:r>
            <a:r>
              <a:rPr lang="en-US" sz="20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2000" spc="-9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may</a:t>
            </a:r>
            <a:r>
              <a:rPr lang="en-US" sz="2000" spc="-8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2000" spc="-7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2000" spc="-7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lot</a:t>
            </a:r>
            <a:r>
              <a:rPr lang="en-US" sz="2000" spc="-8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-8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information;</a:t>
            </a:r>
            <a:r>
              <a:rPr lang="en-US" sz="2000" spc="-6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sometimes</a:t>
            </a:r>
            <a:r>
              <a:rPr lang="en-US" sz="2000" spc="-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2000" spc="-9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may</a:t>
            </a:r>
            <a:r>
              <a:rPr lang="en-US" sz="2000" spc="-8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2000" spc="-7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hardly</a:t>
            </a:r>
            <a:r>
              <a:rPr lang="en-US" sz="2000" spc="-7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any</a:t>
            </a:r>
            <a:r>
              <a:rPr lang="en-US" sz="2000" spc="-8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information.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1459230" lvl="0" indent="-342900">
              <a:lnSpc>
                <a:spcPct val="146000"/>
              </a:lnSpc>
              <a:spcBef>
                <a:spcPts val="11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32510" algn="l"/>
                <a:tab pos="103314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more</a:t>
            </a:r>
            <a:r>
              <a:rPr lang="en-US" sz="20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information</a:t>
            </a:r>
            <a:r>
              <a:rPr lang="en-US" sz="20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20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can</a:t>
            </a:r>
            <a:r>
              <a:rPr lang="en-US" sz="20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give,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more</a:t>
            </a:r>
            <a:r>
              <a:rPr lang="en-US" sz="20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20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assist</a:t>
            </a:r>
            <a:r>
              <a:rPr lang="en-US" sz="20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vulnerable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adult.</a:t>
            </a:r>
            <a:r>
              <a:rPr lang="en-US" sz="2000" spc="38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When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making</a:t>
            </a:r>
            <a:r>
              <a:rPr lang="en-US" sz="20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 report, give as much of the following information as you have [RCW 74.34.040]: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Name</a:t>
            </a:r>
            <a:r>
              <a:rPr lang="en-US" sz="2000" spc="-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birthday</a:t>
            </a:r>
            <a:r>
              <a:rPr lang="en-US" sz="20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-5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victim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11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Address,</a:t>
            </a:r>
            <a:r>
              <a:rPr lang="en-US" sz="2000" spc="-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telephone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11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Current</a:t>
            </a:r>
            <a:r>
              <a:rPr lang="en-US" sz="20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case</a:t>
            </a:r>
            <a:r>
              <a:rPr lang="en-US" sz="20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manager</a:t>
            </a:r>
            <a:r>
              <a:rPr lang="en-US" sz="20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</a:t>
            </a:r>
            <a:r>
              <a:rPr lang="en-US" sz="20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one</a:t>
            </a:r>
            <a:r>
              <a:rPr lang="en-US" sz="2000" spc="-7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exists.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11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Name</a:t>
            </a:r>
            <a:r>
              <a:rPr lang="en-US" sz="20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perpetrator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11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Allegation—what</a:t>
            </a:r>
            <a:r>
              <a:rPr lang="en-US" sz="20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2000" spc="-6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2000" spc="-7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abuse</a:t>
            </a:r>
            <a:r>
              <a:rPr lang="en-US" sz="20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2000" spc="-7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what</a:t>
            </a:r>
            <a:r>
              <a:rPr lang="en-US" sz="2000" spc="-7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happened.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11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Name</a:t>
            </a:r>
            <a:r>
              <a:rPr lang="en-US" sz="2000" spc="-9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2000" spc="-10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alternate</a:t>
            </a:r>
            <a:r>
              <a:rPr lang="en-US" sz="2000" spc="-8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decision-maker</a:t>
            </a:r>
            <a:r>
              <a:rPr lang="en-US" sz="2000" spc="-8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z="2000" spc="-9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Other</a:t>
            </a:r>
            <a:r>
              <a:rPr lang="en-US" sz="2000" spc="-9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interested</a:t>
            </a:r>
            <a:r>
              <a:rPr lang="en-US" sz="2000" spc="-7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individuals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400" marR="88900">
              <a:spcBef>
                <a:spcPts val="5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0">
              <a:spcBef>
                <a:spcPts val="5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anonymous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3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have no way to know what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resolved </a:t>
            </a:r>
          </a:p>
          <a:p>
            <a:pPr marL="25400" marR="0">
              <a:spcBef>
                <a:spcPts val="50"/>
              </a:spcBef>
              <a:spcAft>
                <a:spcPts val="0"/>
              </a:spcAft>
            </a:pPr>
            <a:endParaRPr lang="en-US" sz="1800" spc="-1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1202690" lvl="0" indent="-342900">
              <a:lnSpc>
                <a:spcPct val="146000"/>
              </a:lnSpc>
              <a:spcBef>
                <a:spcPts val="4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32510" algn="l"/>
                <a:tab pos="103314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Sometimes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people want to make</a:t>
            </a:r>
            <a:r>
              <a:rPr lang="en-US" sz="16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 anonymously.</a:t>
            </a:r>
            <a:r>
              <a:rPr lang="en-US" sz="1600" spc="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 encouraged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 leave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 name</a:t>
            </a:r>
            <a:r>
              <a:rPr lang="en-US" sz="16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phone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 that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APS/CRU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intake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worker</a:t>
            </a:r>
            <a:r>
              <a:rPr lang="en-US" sz="16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can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</a:t>
            </a:r>
            <a:r>
              <a:rPr lang="en-US" sz="1600" spc="-5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back</a:t>
            </a:r>
            <a:r>
              <a:rPr lang="en-US" sz="16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obtain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more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information.</a:t>
            </a:r>
            <a:r>
              <a:rPr lang="en-US" sz="1600" spc="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But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not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have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but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additional information you give may be the very information needed to protect the vulnerable adult.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1029970" lvl="0" indent="-342900" algn="just">
              <a:lnSpc>
                <a:spcPct val="146000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3314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are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Mandatory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Reporter, APS/CRU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document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name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phone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number,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which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proof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fulfillment of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obligation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law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abuse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Vulnerable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Adults.</a:t>
            </a:r>
            <a:r>
              <a:rPr lang="en-US" sz="1600" spc="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Remember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name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reporter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confidential </a:t>
            </a:r>
            <a:r>
              <a:rPr lang="en-US" sz="16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unless: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3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There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is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judicial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proceeding.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9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6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consent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disclosure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of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identity;</a:t>
            </a:r>
            <a:r>
              <a:rPr lang="en-US" sz="16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spcBef>
                <a:spcPts val="93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546860" algn="l"/>
                <a:tab pos="154749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law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requires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DSHS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share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2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information,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such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making</a:t>
            </a:r>
            <a:r>
              <a:rPr lang="en-US" sz="16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report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law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spc="-1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enforcement.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marR="1337310" lvl="0" indent="-342900">
              <a:lnSpc>
                <a:spcPct val="146000"/>
              </a:lnSpc>
              <a:spcBef>
                <a:spcPts val="9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078230" algn="l"/>
                <a:tab pos="10788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	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APS/CRU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intake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worker</a:t>
            </a:r>
            <a:r>
              <a:rPr lang="en-US" sz="1600" spc="-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</a:t>
            </a:r>
            <a:r>
              <a:rPr lang="en-US" sz="1600" spc="-4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ask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want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1600" spc="-2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keep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your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identity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confidential,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or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</a:t>
            </a:r>
            <a:r>
              <a:rPr lang="en-US" sz="1600" spc="-3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give</a:t>
            </a:r>
            <a:r>
              <a:rPr lang="en-US" sz="1600" spc="-4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permission</a:t>
            </a:r>
            <a:r>
              <a:rPr lang="en-US" sz="1600" spc="-3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</a:t>
            </a:r>
            <a:r>
              <a:rPr lang="en-US" sz="1600" spc="-15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release of your identity.</a:t>
            </a:r>
            <a:endParaRPr lang="en-US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5400" marR="0">
              <a:spcBef>
                <a:spcPts val="5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9F25-BC73-4819-980D-2133CF6B47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B127-63E4-16B0-3593-ADE674EDC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652BB-5F8E-1464-51E3-EDE507069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9020F-FD13-E0CD-6BF8-AF7A4AE7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A9C4-4F1C-349F-9255-916DCC9D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730A-34CC-4FEB-B021-86D5840D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29E5-CE7C-2684-E0D4-5B45C98E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439C4-E50A-1DEF-8D5E-6873A6C30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D1D7-1D21-9C8B-B63D-2B45FCB2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AE8BA-A90D-E118-7C2E-2F63A9EF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7342-A334-97F8-F6A2-755F9861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EDE73-769B-D9B9-5613-B952C0799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5D450-7057-5EC5-2ECE-CFBB2484E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49DA7-BD8E-03C7-3493-8E1CEEAA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E49F-68AC-1DE7-441C-1210C776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D03CB-1905-5028-FA83-1A5BC8BD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DED5-FB01-10BA-E5C9-F0D989B4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9CAA-7F62-55C6-3FED-47B846635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5C91E-2940-70C8-FCA6-CC72D8E0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EA4B1-89D2-B541-9EB6-BE622A19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5B25-51BF-61D8-DCD0-B912A65A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3845-FF36-7654-CA7C-C4F312A2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C2BA0-1CF5-3099-9B80-1B6484755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4A32-A51D-BE87-0340-BBB1A5F2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254C5-EB3F-3203-432B-0D9961D9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8FBD-EA1E-9A8E-64ED-E5444079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0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4C92-0BDB-229C-A5B4-ECB98C36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6D34-6927-3F12-07E0-335A545E1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CE76C-9DAB-560B-AEB4-973608D8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F0D3F-1BC7-1ACA-0B4A-F644A93D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2CC06-1635-6DCF-E5E6-E7A49418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8AA9F-6BEE-280B-EF91-01FA7EE4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1CB3-E28D-445E-1348-38265535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863E4-57C4-88EE-C69C-F88838F5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1760F-F45E-EDBD-F746-B2763D5C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DC4FC-8394-1AEE-39B2-80D9458BD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022E2-8DD9-34C3-50B4-B34BD479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BC0F0-478F-FF90-F991-2A346736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8B57-D38D-1B9F-5B28-8F5CE603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0599A-FEF5-5BCF-F6A0-A584B736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72F6-4553-04AC-635A-328E5163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63188-29A8-B5E4-8087-7BBD29D4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4300D-607E-6AAF-5742-F457BD4E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9A1C8-71BD-DE65-0A41-BC932557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A385B-53B4-E4B2-8FCE-24DBF3C2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027FD-84F3-B48F-C5EC-D273CBA7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61FAC-3FAA-5CAE-3745-736C95A8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918E-D9E2-0AAE-8FB4-94A8D8B8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7BBB-B350-8099-5A42-9EDE76DC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A4BDF-F77A-50EF-3485-ED4B756C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ADEB0-CF4D-382B-1AFE-E04160AD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5AB03-462E-4C3C-A9B3-9EF82443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C5084-AC65-D805-30FC-993F8C27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4802-FCAC-DE6F-1128-87FCF6D2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779C0-DEC3-F939-ACDA-023C40B6D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1BFF6-B7B6-C39E-6504-3262826CA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7C21B-3BE2-96A9-4601-D8FDE4A9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4BE79-DE42-E9AB-147F-61D6190E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1AC90-8FDA-C060-EC54-3373FFFC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1703C-71BA-2B44-1E47-E04AC434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6C706-9F97-2D6F-DC20-4F6FAA0AA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A7EA-BB82-5968-E0D7-5B6B51BBB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1741-1DE1-48AF-B054-6FC8BC86FC48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22DBF-2D65-D091-4A59-32CC6AED3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D899C-8B82-F4C2-3AFB-DE4CBFC7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AB7E-9EEA-4348-BEA7-5DDB72E1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92FFAC-F79F-ABBA-3598-D128C66BAA6C}"/>
              </a:ext>
            </a:extLst>
          </p:cNvPr>
          <p:cNvGrpSpPr>
            <a:grpSpLocks/>
          </p:cNvGrpSpPr>
          <p:nvPr/>
        </p:nvGrpSpPr>
        <p:grpSpPr bwMode="auto">
          <a:xfrm>
            <a:off x="2309812" y="981976"/>
            <a:ext cx="7572375" cy="1270000"/>
            <a:chOff x="0" y="0"/>
            <a:chExt cx="11925" cy="2000"/>
          </a:xfrm>
        </p:grpSpPr>
        <p:pic>
          <p:nvPicPr>
            <p:cNvPr id="8" name="docshape6">
              <a:extLst>
                <a:ext uri="{FF2B5EF4-FFF2-40B4-BE49-F238E27FC236}">
                  <a16:creationId xmlns:a16="http://schemas.microsoft.com/office/drawing/2014/main" id="{7D339D66-B1C1-F660-74B4-8A5B2A9D1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19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7" descr="Icon  Description automatically generated">
              <a:extLst>
                <a:ext uri="{FF2B5EF4-FFF2-40B4-BE49-F238E27FC236}">
                  <a16:creationId xmlns:a16="http://schemas.microsoft.com/office/drawing/2014/main" id="{94534B5E-631C-E422-E114-B64D28825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" y="0"/>
              <a:ext cx="2176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docshape8">
              <a:extLst>
                <a:ext uri="{FF2B5EF4-FFF2-40B4-BE49-F238E27FC236}">
                  <a16:creationId xmlns:a16="http://schemas.microsoft.com/office/drawing/2014/main" id="{D5DB50F7-D38D-0403-24FA-62814380B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925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929640" marR="1036320" algn="ctr">
                <a:spcBef>
                  <a:spcPts val="1210"/>
                </a:spcBef>
                <a:spcAft>
                  <a:spcPts val="0"/>
                </a:spcAft>
              </a:pP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Ending loneliness</a:t>
              </a:r>
              <a:r>
                <a:rPr lang="en-US" sz="1800" i="1" spc="-5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lives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</a:t>
              </a:r>
              <a:r>
                <a:rPr lang="en-US" sz="1800" i="1" spc="-5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seniors,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one senior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at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en-US" sz="1800" i="1" spc="-5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i="1" spc="-10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time!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B80BF3F5-B2B3-424B-0DD9-09457BDAD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cap="small" dirty="0">
                <a:solidFill>
                  <a:srgbClr val="1C649A"/>
                </a:solidFill>
              </a:rPr>
              <a:t>Volunteer Training</a:t>
            </a:r>
          </a:p>
          <a:p>
            <a:endParaRPr lang="en-US" dirty="0"/>
          </a:p>
          <a:p>
            <a:r>
              <a:rPr lang="en-US" sz="3200" b="1" dirty="0">
                <a:solidFill>
                  <a:srgbClr val="1C649A"/>
                </a:solidFill>
              </a:rPr>
              <a:t>Part 2 – Understanding Reporting Requirements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CE8221-18AF-3E36-82C5-1DE7885B9D2D}"/>
              </a:ext>
            </a:extLst>
          </p:cNvPr>
          <p:cNvCxnSpPr>
            <a:cxnSpLocks/>
          </p:cNvCxnSpPr>
          <p:nvPr/>
        </p:nvCxnSpPr>
        <p:spPr>
          <a:xfrm>
            <a:off x="0" y="2910980"/>
            <a:ext cx="12192000" cy="0"/>
          </a:xfrm>
          <a:prstGeom prst="line">
            <a:avLst/>
          </a:prstGeom>
          <a:ln w="69850">
            <a:solidFill>
              <a:srgbClr val="1C64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39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1010174" y="1959934"/>
            <a:ext cx="10171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C649A"/>
                </a:solidFill>
              </a:rPr>
              <a:t>Mandatory Reporters </a:t>
            </a:r>
            <a:r>
              <a:rPr lang="en-US" sz="2400" dirty="0">
                <a:solidFill>
                  <a:srgbClr val="1C649A"/>
                </a:solidFill>
              </a:rPr>
              <a:t>are professionals identified by law who MUST make a report if they have reason to believe that the abuse, abandonment, neglect, or financial exploitation of a vulnerable adult has occurred. </a:t>
            </a:r>
          </a:p>
          <a:p>
            <a:endParaRPr lang="en-US" sz="2400" dirty="0">
              <a:solidFill>
                <a:srgbClr val="1C649A"/>
              </a:solidFill>
            </a:endParaRPr>
          </a:p>
          <a:p>
            <a:r>
              <a:rPr lang="en-US" sz="2400" b="1" dirty="0">
                <a:solidFill>
                  <a:srgbClr val="1C649A"/>
                </a:solidFill>
              </a:rPr>
              <a:t>Permissive Reporters </a:t>
            </a:r>
            <a:r>
              <a:rPr lang="en-US" sz="2400" dirty="0">
                <a:solidFill>
                  <a:srgbClr val="1C649A"/>
                </a:solidFill>
              </a:rPr>
              <a:t>include everyone who is not a Mandatory Reporter. Washington State law </a:t>
            </a:r>
            <a:r>
              <a:rPr lang="en-US" sz="2400" i="1" dirty="0">
                <a:solidFill>
                  <a:srgbClr val="1C649A"/>
                </a:solidFill>
              </a:rPr>
              <a:t>encourages</a:t>
            </a:r>
            <a:r>
              <a:rPr lang="en-US" sz="2400" dirty="0">
                <a:solidFill>
                  <a:srgbClr val="1C649A"/>
                </a:solidFill>
              </a:rPr>
              <a:t> persons other than Mandatory Reporters to make a report when they have reason to believe that abuse, abandonment, neglect, or self-neglect, is, or has, occurred. </a:t>
            </a:r>
          </a:p>
          <a:p>
            <a:endParaRPr lang="en-US" sz="2400" dirty="0">
              <a:solidFill>
                <a:srgbClr val="1C649A"/>
              </a:solidFill>
            </a:endParaRPr>
          </a:p>
          <a:p>
            <a:r>
              <a:rPr lang="en-US" sz="2400" dirty="0">
                <a:solidFill>
                  <a:srgbClr val="1C649A"/>
                </a:solidFill>
              </a:rPr>
              <a:t>The phone number for reporting is </a:t>
            </a:r>
            <a:r>
              <a:rPr lang="en-US" sz="2400" b="1" dirty="0">
                <a:solidFill>
                  <a:srgbClr val="1C649A"/>
                </a:solidFill>
              </a:rPr>
              <a:t>1-800-562-6078</a:t>
            </a:r>
            <a:r>
              <a:rPr lang="en-US" sz="2400" dirty="0">
                <a:solidFill>
                  <a:srgbClr val="1C649A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F3A592-5A15-8060-7BC8-4C6EF8C016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Who reports and what are they reporting?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04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1010174" y="1959934"/>
            <a:ext cx="10703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Employees of the Department of Social and Health Services (DSHS)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Law Enforcement officers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Social workers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Professional school personnel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Contracted Individual Providers caring for a DSHS client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Employees of social service, welfare, mental health, home care, hospice, home health, adult day care, and adult day health agencies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Owners or employees of nursing homes, boarding homes, or adult family homes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Health Care Providers (such as nurses and doctors) subject to Title 18 RCW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Christian Science practitioners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F3A592-5A15-8060-7BC8-4C6EF8C016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Who is a Mandatory Reporter?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92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1010174" y="1878909"/>
            <a:ext cx="10703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649A"/>
                </a:solidFill>
              </a:rPr>
              <a:t>By law, a </a:t>
            </a:r>
            <a:r>
              <a:rPr lang="en-US" sz="2400" b="1" dirty="0">
                <a:solidFill>
                  <a:srgbClr val="1C649A"/>
                </a:solidFill>
              </a:rPr>
              <a:t>vulnerable adult </a:t>
            </a:r>
            <a:r>
              <a:rPr lang="en-US" sz="2400" dirty="0">
                <a:solidFill>
                  <a:srgbClr val="1C649A"/>
                </a:solidFill>
              </a:rPr>
              <a:t>is any one of the following: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An adult with a developmental disability per 71A.10.020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An adult with a legal guardian per 11.88 RCW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An adult living in a long-term care facility (an adult family home, boarding home or nursing home)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A person 60 years of age or older who lacks functional, physical, or mental ability to care for him or herself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An adult living in their own or their family's home who is receiving services from an agency or contracted individual provider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An adult self-directing their care per law (74.39.050 RCW)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F3A592-5A15-8060-7BC8-4C6EF8C016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Who is a Vulnerable Adult?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4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1010174" y="1878909"/>
            <a:ext cx="1070340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649A"/>
                </a:solidFill>
              </a:rPr>
              <a:t>To report abuse or neglect of a vulnerable adult in </a:t>
            </a:r>
            <a:r>
              <a:rPr lang="en-US" sz="2400" b="1" dirty="0">
                <a:solidFill>
                  <a:srgbClr val="1C649A"/>
                </a:solidFill>
              </a:rPr>
              <a:t>Washington State</a:t>
            </a:r>
            <a:r>
              <a:rPr lang="en-US" sz="2400" dirty="0">
                <a:solidFill>
                  <a:srgbClr val="1C649A"/>
                </a:solidFill>
              </a:rPr>
              <a:t>:</a:t>
            </a:r>
          </a:p>
          <a:p>
            <a:endParaRPr lang="en-US" sz="2400" dirty="0">
              <a:solidFill>
                <a:srgbClr val="1C649A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If the person that you suspect is being abused or neglected is living in a nursing home, boarding home, or adult family home, call the </a:t>
            </a:r>
            <a:r>
              <a:rPr lang="en-US" sz="2400" b="1" dirty="0">
                <a:solidFill>
                  <a:srgbClr val="1C649A"/>
                </a:solidFill>
              </a:rPr>
              <a:t>Complaint Resolution Unit </a:t>
            </a:r>
            <a:r>
              <a:rPr lang="en-US" sz="2400" dirty="0">
                <a:solidFill>
                  <a:srgbClr val="1C649A"/>
                </a:solidFill>
              </a:rPr>
              <a:t>toll-free hotline at </a:t>
            </a:r>
            <a:r>
              <a:rPr lang="en-US" sz="2400" b="1" dirty="0">
                <a:solidFill>
                  <a:srgbClr val="1C649A"/>
                </a:solidFill>
              </a:rPr>
              <a:t>1-800-562-6078</a:t>
            </a:r>
            <a:r>
              <a:rPr lang="en-US" sz="2400" dirty="0">
                <a:solidFill>
                  <a:srgbClr val="1C649A"/>
                </a:solidFill>
              </a:rPr>
              <a:t>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If the person you suspect is being abused is living in their own home or somewhere other than a residential care facility, contact your county’s </a:t>
            </a:r>
            <a:br>
              <a:rPr lang="en-US" sz="2400" dirty="0">
                <a:solidFill>
                  <a:srgbClr val="1C649A"/>
                </a:solidFill>
              </a:rPr>
            </a:br>
            <a:r>
              <a:rPr lang="en-US" sz="2400" b="1" dirty="0">
                <a:solidFill>
                  <a:srgbClr val="1C649A"/>
                </a:solidFill>
              </a:rPr>
              <a:t>Adult Protective Services (APS) </a:t>
            </a:r>
            <a:r>
              <a:rPr lang="en-US" sz="2400" dirty="0">
                <a:solidFill>
                  <a:srgbClr val="1C649A"/>
                </a:solidFill>
              </a:rPr>
              <a:t>office.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F3A592-5A15-8060-7BC8-4C6EF8C01607}"/>
              </a:ext>
            </a:extLst>
          </p:cNvPr>
          <p:cNvSpPr txBox="1">
            <a:spLocks/>
          </p:cNvSpPr>
          <p:nvPr/>
        </p:nvSpPr>
        <p:spPr>
          <a:xfrm>
            <a:off x="838200" y="284100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What if I witness abuse or suspect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that my Friend is being abused?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63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659757" y="1878909"/>
            <a:ext cx="1105382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C649A"/>
                </a:solidFill>
              </a:rPr>
              <a:t>If it is a </a:t>
            </a:r>
            <a:r>
              <a:rPr lang="en-US" sz="2400" b="1" dirty="0">
                <a:solidFill>
                  <a:srgbClr val="1C649A"/>
                </a:solidFill>
              </a:rPr>
              <a:t>life-threatening event</a:t>
            </a:r>
            <a:r>
              <a:rPr lang="en-US" sz="2400" dirty="0">
                <a:solidFill>
                  <a:srgbClr val="1C649A"/>
                </a:solidFill>
              </a:rPr>
              <a:t>, call 911!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649A"/>
                </a:solidFill>
              </a:rPr>
              <a:t>Stay on the line and if possible, with your Friend, until help arrives.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C649A"/>
                </a:solidFill>
              </a:rPr>
              <a:t>Your safety is paramount to us – do not put yourself in harm’s way. </a:t>
            </a:r>
          </a:p>
          <a:p>
            <a:endParaRPr lang="en-US" sz="2400" dirty="0">
              <a:solidFill>
                <a:srgbClr val="1C649A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Immediately make a report when you have </a:t>
            </a:r>
            <a:r>
              <a:rPr lang="en-US" sz="2400" b="1" dirty="0">
                <a:solidFill>
                  <a:srgbClr val="1C649A"/>
                </a:solidFill>
              </a:rPr>
              <a:t>reasonable cause to believe </a:t>
            </a:r>
            <a:r>
              <a:rPr lang="en-US" sz="2400" dirty="0">
                <a:solidFill>
                  <a:srgbClr val="1C649A"/>
                </a:solidFill>
              </a:rPr>
              <a:t>that abuse, abandonment, neglect, or financial exploitation occurred to a vulnerable adult.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Mandatory Reporters must also make a report to law enforcement if they suspect that a vulnerable adult has been sexually or physically assaulted, or if they have </a:t>
            </a:r>
            <a:br>
              <a:rPr lang="en-US" sz="2400" dirty="0">
                <a:solidFill>
                  <a:srgbClr val="1C649A"/>
                </a:solidFill>
              </a:rPr>
            </a:br>
            <a:r>
              <a:rPr lang="en-US" sz="2400" b="1" dirty="0">
                <a:solidFill>
                  <a:srgbClr val="1C649A"/>
                </a:solidFill>
              </a:rPr>
              <a:t>reasonable cause to believe </a:t>
            </a:r>
            <a:r>
              <a:rPr lang="en-US" sz="2400" dirty="0">
                <a:solidFill>
                  <a:srgbClr val="1C649A"/>
                </a:solidFill>
              </a:rPr>
              <a:t>that an act has caused fear of imminent harm.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E51D6D-E750-5567-6438-E880D75CBE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Should I call 911?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55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659757" y="1878909"/>
            <a:ext cx="1105382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Reasonable cause to believe </a:t>
            </a:r>
            <a:r>
              <a:rPr lang="en-US" sz="2400" dirty="0">
                <a:solidFill>
                  <a:srgbClr val="1C649A"/>
                </a:solidFill>
              </a:rPr>
              <a:t>means it is </a:t>
            </a:r>
            <a:r>
              <a:rPr lang="en-US" sz="2400" b="1" dirty="0">
                <a:solidFill>
                  <a:srgbClr val="1C649A"/>
                </a:solidFill>
              </a:rPr>
              <a:t>probable</a:t>
            </a:r>
            <a:r>
              <a:rPr lang="en-US" sz="2400" dirty="0">
                <a:solidFill>
                  <a:srgbClr val="1C649A"/>
                </a:solidFill>
              </a:rPr>
              <a:t> that an incident of abuse, abandonment, neglect, or financial exploitation happened.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Probable </a:t>
            </a:r>
            <a:r>
              <a:rPr lang="en-US" sz="2400" dirty="0">
                <a:solidFill>
                  <a:srgbClr val="1C649A"/>
                </a:solidFill>
              </a:rPr>
              <a:t>means that, based on evidence or information readily obtained from various sources, it is likely the incident occurred.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Reason to suspect </a:t>
            </a:r>
            <a:r>
              <a:rPr lang="en-US" sz="2400" dirty="0">
                <a:solidFill>
                  <a:srgbClr val="1C649A"/>
                </a:solidFill>
              </a:rPr>
              <a:t>means it is </a:t>
            </a:r>
            <a:r>
              <a:rPr lang="en-US" sz="2400" b="1" dirty="0">
                <a:solidFill>
                  <a:srgbClr val="1C649A"/>
                </a:solidFill>
              </a:rPr>
              <a:t>possible</a:t>
            </a:r>
            <a:r>
              <a:rPr lang="en-US" sz="2400" dirty="0">
                <a:solidFill>
                  <a:srgbClr val="1C649A"/>
                </a:solidFill>
              </a:rPr>
              <a:t> that an incident of sexual or physical </a:t>
            </a:r>
            <a:br>
              <a:rPr lang="en-US" sz="2400" dirty="0">
                <a:solidFill>
                  <a:srgbClr val="1C649A"/>
                </a:solidFill>
              </a:rPr>
            </a:br>
            <a:r>
              <a:rPr lang="en-US" sz="2400" dirty="0">
                <a:solidFill>
                  <a:srgbClr val="1C649A"/>
                </a:solidFill>
              </a:rPr>
              <a:t>assault occurred.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Possible</a:t>
            </a:r>
            <a:r>
              <a:rPr lang="en-US" sz="2400" dirty="0">
                <a:solidFill>
                  <a:srgbClr val="1C649A"/>
                </a:solidFill>
              </a:rPr>
              <a:t> means that, based on information readily obtained from various sources, the incident could have happened.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E51D6D-E750-5567-6438-E880D75CBE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What do the legal references mean?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46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659757" y="1740009"/>
            <a:ext cx="1105382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1C649A"/>
                </a:solidFill>
              </a:rPr>
              <a:t>The more details you provide, the more you can assist the vulnerable adult.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Name</a:t>
            </a:r>
            <a:r>
              <a:rPr lang="en-US" sz="2400" dirty="0">
                <a:solidFill>
                  <a:srgbClr val="1C649A"/>
                </a:solidFill>
              </a:rPr>
              <a:t> and </a:t>
            </a:r>
            <a:r>
              <a:rPr lang="en-US" sz="2400" b="1" dirty="0">
                <a:solidFill>
                  <a:srgbClr val="1C649A"/>
                </a:solidFill>
              </a:rPr>
              <a:t>birthday</a:t>
            </a:r>
            <a:r>
              <a:rPr lang="en-US" sz="2400" dirty="0">
                <a:solidFill>
                  <a:srgbClr val="1C649A"/>
                </a:solidFill>
              </a:rPr>
              <a:t> of the victim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Address</a:t>
            </a:r>
            <a:r>
              <a:rPr lang="en-US" sz="2400" dirty="0">
                <a:solidFill>
                  <a:srgbClr val="1C649A"/>
                </a:solidFill>
              </a:rPr>
              <a:t> and </a:t>
            </a:r>
            <a:r>
              <a:rPr lang="en-US" sz="2400" b="1" dirty="0">
                <a:solidFill>
                  <a:srgbClr val="1C649A"/>
                </a:solidFill>
              </a:rPr>
              <a:t>telephone</a:t>
            </a:r>
            <a:r>
              <a:rPr lang="en-US" sz="2400" dirty="0">
                <a:solidFill>
                  <a:srgbClr val="1C649A"/>
                </a:solidFill>
              </a:rPr>
              <a:t> number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Current </a:t>
            </a:r>
            <a:r>
              <a:rPr lang="en-US" sz="2400" b="1" dirty="0">
                <a:solidFill>
                  <a:srgbClr val="1C649A"/>
                </a:solidFill>
              </a:rPr>
              <a:t>case</a:t>
            </a:r>
            <a:r>
              <a:rPr lang="en-US" sz="2400" dirty="0">
                <a:solidFill>
                  <a:srgbClr val="1C649A"/>
                </a:solidFill>
              </a:rPr>
              <a:t> </a:t>
            </a:r>
            <a:r>
              <a:rPr lang="en-US" sz="2400" b="1" dirty="0">
                <a:solidFill>
                  <a:srgbClr val="1C649A"/>
                </a:solidFill>
              </a:rPr>
              <a:t>manager</a:t>
            </a:r>
            <a:r>
              <a:rPr lang="en-US" sz="2400" dirty="0">
                <a:solidFill>
                  <a:srgbClr val="1C649A"/>
                </a:solidFill>
              </a:rPr>
              <a:t> (if there is one)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Name of </a:t>
            </a:r>
            <a:r>
              <a:rPr lang="en-US" sz="2400" b="1" dirty="0">
                <a:solidFill>
                  <a:srgbClr val="1C649A"/>
                </a:solidFill>
              </a:rPr>
              <a:t>perpetrator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C649A"/>
                </a:solidFill>
              </a:rPr>
              <a:t>Allegation</a:t>
            </a:r>
            <a:r>
              <a:rPr lang="en-US" sz="2400" dirty="0">
                <a:solidFill>
                  <a:srgbClr val="1C649A"/>
                </a:solidFill>
              </a:rPr>
              <a:t> (what is the abuse and what happened)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Name of </a:t>
            </a:r>
            <a:r>
              <a:rPr lang="en-US" sz="2400" b="1" dirty="0">
                <a:solidFill>
                  <a:srgbClr val="1C649A"/>
                </a:solidFill>
              </a:rPr>
              <a:t>alternate</a:t>
            </a:r>
            <a:r>
              <a:rPr lang="en-US" sz="2400" dirty="0">
                <a:solidFill>
                  <a:srgbClr val="1C649A"/>
                </a:solidFill>
              </a:rPr>
              <a:t> </a:t>
            </a:r>
            <a:r>
              <a:rPr lang="en-US" sz="2400" b="1" dirty="0">
                <a:solidFill>
                  <a:srgbClr val="1C649A"/>
                </a:solidFill>
              </a:rPr>
              <a:t>decision-maker</a:t>
            </a:r>
            <a:r>
              <a:rPr lang="en-US" sz="2400" dirty="0">
                <a:solidFill>
                  <a:srgbClr val="1C649A"/>
                </a:solidFill>
              </a:rPr>
              <a:t> or </a:t>
            </a:r>
            <a:br>
              <a:rPr lang="en-US" sz="2400" dirty="0">
                <a:solidFill>
                  <a:srgbClr val="1C649A"/>
                </a:solidFill>
              </a:rPr>
            </a:br>
            <a:r>
              <a:rPr lang="en-US" sz="2400" dirty="0">
                <a:solidFill>
                  <a:srgbClr val="1C649A"/>
                </a:solidFill>
              </a:rPr>
              <a:t>other interested individuals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1C649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E51D6D-E750-5567-6438-E880D75CBE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What information should I include </a:t>
            </a:r>
            <a:r>
              <a:rPr lang="en-US" b="1">
                <a:solidFill>
                  <a:schemeClr val="bg1"/>
                </a:solidFill>
              </a:rPr>
              <a:t>in my </a:t>
            </a:r>
            <a:r>
              <a:rPr lang="en-US" b="1" dirty="0">
                <a:solidFill>
                  <a:schemeClr val="bg1"/>
                </a:solidFill>
              </a:rPr>
              <a:t>report?</a:t>
            </a:r>
          </a:p>
        </p:txBody>
      </p:sp>
      <p:pic>
        <p:nvPicPr>
          <p:cNvPr id="9" name="Picture 8" descr="A person sitting at a desk talking on the phone&#10;&#10;Description automatically generated">
            <a:extLst>
              <a:ext uri="{FF2B5EF4-FFF2-40B4-BE49-F238E27FC236}">
                <a16:creationId xmlns:a16="http://schemas.microsoft.com/office/drawing/2014/main" id="{7A09C7F6-9251-F088-20F3-36D956F5A8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/>
          <a:stretch/>
        </p:blipFill>
        <p:spPr>
          <a:xfrm>
            <a:off x="7855726" y="2311338"/>
            <a:ext cx="3110643" cy="3113051"/>
          </a:xfrm>
          <a:prstGeom prst="ellipse">
            <a:avLst/>
          </a:prstGeom>
          <a:ln w="190500" cap="rnd">
            <a:solidFill>
              <a:srgbClr val="1C649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8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36E5-1BA3-3323-1146-57B84980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76" y="34290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 of 10 seniors </a:t>
            </a:r>
            <a:r>
              <a:rPr lang="en-US" sz="40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never</a:t>
            </a: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have a visitor.</a:t>
            </a:r>
          </a:p>
        </p:txBody>
      </p:sp>
      <p:cxnSp>
        <p:nvCxnSpPr>
          <p:cNvPr id="7" name="Line 32">
            <a:extLst>
              <a:ext uri="{FF2B5EF4-FFF2-40B4-BE49-F238E27FC236}">
                <a16:creationId xmlns:a16="http://schemas.microsoft.com/office/drawing/2014/main" id="{C128CB80-393B-E410-223B-40C11B7F12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5660" y="5808913"/>
            <a:ext cx="8991711" cy="0"/>
          </a:xfrm>
          <a:prstGeom prst="line">
            <a:avLst/>
          </a:prstGeom>
          <a:noFill/>
          <a:ln w="28575">
            <a:solidFill>
              <a:srgbClr val="4471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docshape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B3A7887-E17A-8A7E-FA11-81ADE854C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26" y="5649254"/>
            <a:ext cx="3644254" cy="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066B6-C8BD-1C96-0B3F-919DC9D5D01D}"/>
              </a:ext>
            </a:extLst>
          </p:cNvPr>
          <p:cNvSpPr txBox="1"/>
          <p:nvPr/>
        </p:nvSpPr>
        <p:spPr>
          <a:xfrm>
            <a:off x="659757" y="1797885"/>
            <a:ext cx="1105382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You don’t have to, but you’re </a:t>
            </a:r>
            <a:r>
              <a:rPr lang="en-US" sz="2400" b="1" dirty="0">
                <a:solidFill>
                  <a:srgbClr val="1C649A"/>
                </a:solidFill>
              </a:rPr>
              <a:t>encouraged </a:t>
            </a:r>
            <a:r>
              <a:rPr lang="en-US" sz="2400" dirty="0">
                <a:solidFill>
                  <a:srgbClr val="1C649A"/>
                </a:solidFill>
              </a:rPr>
              <a:t>to leave your name and phone number so the APS/CRU intake worker can call you to obtain more information. </a:t>
            </a:r>
            <a:r>
              <a:rPr lang="en-US" sz="2400" b="1" dirty="0">
                <a:solidFill>
                  <a:srgbClr val="1C649A"/>
                </a:solidFill>
                <a:highlight>
                  <a:srgbClr val="FFFF00"/>
                </a:highlight>
              </a:rPr>
              <a:t>The additional information you give may be what’s needed to protect the vulnerable adult.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If you’re a </a:t>
            </a:r>
            <a:r>
              <a:rPr lang="en-US" sz="2400" b="1" dirty="0">
                <a:solidFill>
                  <a:srgbClr val="1C649A"/>
                </a:solidFill>
              </a:rPr>
              <a:t>Mandatory Reporter</a:t>
            </a:r>
            <a:r>
              <a:rPr lang="en-US" sz="2400" dirty="0">
                <a:solidFill>
                  <a:srgbClr val="1C649A"/>
                </a:solidFill>
              </a:rPr>
              <a:t>, APS/CRU documents your name and phone number as proof of your fulfillment of your obligation by law to report the abuse of Vulnerable Adults. Your name as a reporter is confidential unless: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There is a judicial proceeding.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You consent to the disclosure of your identity; or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C649A"/>
                </a:solidFill>
              </a:rPr>
              <a:t>The law requires DSHS to share the information.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F2719-3033-91B5-1523-37CC8AD978D6}"/>
              </a:ext>
            </a:extLst>
          </p:cNvPr>
          <p:cNvSpPr/>
          <p:nvPr/>
        </p:nvSpPr>
        <p:spPr>
          <a:xfrm>
            <a:off x="0" y="0"/>
            <a:ext cx="12192000" cy="1564969"/>
          </a:xfrm>
          <a:prstGeom prst="rect">
            <a:avLst/>
          </a:prstGeom>
          <a:solidFill>
            <a:srgbClr val="1C64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E51D6D-E750-5567-6438-E880D75CBE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875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Can I remain anonymous?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65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7qz1IIzI"/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740</TotalTime>
  <Words>1641</Words>
  <Application>Microsoft Office PowerPoint</Application>
  <PresentationFormat>Widescreen</PresentationFormat>
  <Paragraphs>117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7 of 10 seniors never have a visitor.</vt:lpstr>
      <vt:lpstr>7 of 10 seniors never have a visitor.</vt:lpstr>
      <vt:lpstr>7 of 10 seniors never have a visitor.</vt:lpstr>
      <vt:lpstr>7 of 10 seniors never have a visitor.</vt:lpstr>
      <vt:lpstr>7 of 10 seniors never have a visitor.</vt:lpstr>
      <vt:lpstr>7 of 10 seniors never have a visitor.</vt:lpstr>
      <vt:lpstr>7 of 10 seniors never have a visitor.</vt:lpstr>
      <vt:lpstr>7 of 10 seniors never have a visitor.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McEntire-Orbach</dc:creator>
  <cp:lastModifiedBy>Allison Ruby</cp:lastModifiedBy>
  <cp:revision>1329</cp:revision>
  <dcterms:created xsi:type="dcterms:W3CDTF">2024-06-11T19:07:56Z</dcterms:created>
  <dcterms:modified xsi:type="dcterms:W3CDTF">2024-06-13T17:58:23Z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F07623BE-9F49-45AD-AC7B-E292A43AD532</vt:lpwstr>
  </property>
  <property fmtid="{D5CDD505-2E9C-101B-9397-08002B2CF9AE}" pid="3" name="ArticulatePath">
    <vt:lpwstr>Presentation2</vt:lpwstr>
  </property>
</Properties>
</file>