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notesSlides/notesSlide11.xml" ContentType="application/vnd.openxmlformats-officedocument.presentationml.notesSlide+xml"/>
  <Override PartName="/ppt/tags/tag17.xml" ContentType="application/vnd.openxmlformats-officedocument.presentationml.tags+xml"/>
  <Override PartName="/ppt/notesSlides/notesSlide12.xml" ContentType="application/vnd.openxmlformats-officedocument.presentationml.notesSlide+xml"/>
  <Override PartName="/ppt/tags/tag18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8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49A"/>
    <a:srgbClr val="F2F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73" autoAdjust="0"/>
    <p:restoredTop sz="72973" autoAdjust="0"/>
  </p:normalViewPr>
  <p:slideViewPr>
    <p:cSldViewPr snapToGrid="0">
      <p:cViewPr varScale="1">
        <p:scale>
          <a:sx n="72" d="100"/>
          <a:sy n="72" d="100"/>
        </p:scale>
        <p:origin x="150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48011-0691-443B-8A84-97DC56FD8423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F9F25-BC73-4819-980D-2133CF6B4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2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olunteer@friendtofriendamerica.org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Socially-isolated older adults are likely to be sicker and die sooner, and have higher health care expenses, than seniors who retain their social connections. A study by researchers from the AARP Public Policy Institute, Stanford University, and Harvard finds that Medicare spends an estimated $6.7 billion more each year on seniors who have little social contact with others.</a:t>
            </a:r>
          </a:p>
          <a:p>
            <a:endParaRPr lang="en-US" dirty="0"/>
          </a:p>
          <a:p>
            <a:r>
              <a:rPr lang="en-US" dirty="0"/>
              <a:t>…somewhere between 20 percent and 30 percent of older adults report they are lonely, at least some of the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7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30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205230" lvl="1" indent="-28575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post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photos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senior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on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social</a:t>
            </a:r>
            <a:r>
              <a:rPr lang="en-US" sz="2000" spc="-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media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share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others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unless you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have been told that the photo release has been signed by the resident, guardian or DPOA.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50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718945" lvl="1" indent="-28575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would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like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have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permission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take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post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photo,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please</a:t>
            </a:r>
            <a:r>
              <a:rPr lang="en-US" sz="2000" spc="-1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make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sure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 include Friend to Friend America in your post.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10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69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spcBef>
                <a:spcPts val="5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accept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money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payment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any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kind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from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55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accept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gifts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personal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items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from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35"/>
              </a:spcBef>
              <a:spcAft>
                <a:spcPts val="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5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  <a:tabLst>
                <a:tab pos="149034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Your</a:t>
            </a:r>
            <a:r>
              <a:rPr lang="en-US" sz="2000" spc="-7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Friend</a:t>
            </a:r>
            <a:r>
              <a:rPr lang="en-US" sz="2000" spc="-5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may</a:t>
            </a:r>
            <a:r>
              <a:rPr lang="en-US" sz="2000" spc="-7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forget</a:t>
            </a:r>
            <a:r>
              <a:rPr lang="en-US" sz="2000" spc="-6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they</a:t>
            </a:r>
            <a:r>
              <a:rPr lang="en-US" sz="2000" spc="-7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have</a:t>
            </a:r>
            <a:r>
              <a:rPr lang="en-US" sz="2000" spc="-6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given</a:t>
            </a:r>
            <a:r>
              <a:rPr lang="en-US" sz="2000" spc="-7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it</a:t>
            </a:r>
            <a:r>
              <a:rPr lang="en-US" sz="2000" spc="-6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to</a:t>
            </a:r>
            <a:r>
              <a:rPr lang="en-US" sz="2000" spc="-7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you</a:t>
            </a:r>
            <a:r>
              <a:rPr lang="en-US" sz="2000" spc="-8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and</a:t>
            </a:r>
            <a:r>
              <a:rPr lang="en-US" sz="2000" spc="-7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think</a:t>
            </a:r>
            <a:r>
              <a:rPr lang="en-US" sz="2000" spc="-6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it</a:t>
            </a:r>
            <a:r>
              <a:rPr lang="en-US" sz="2000" spc="-6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stolen.</a:t>
            </a:r>
            <a:endParaRPr lang="en-US" sz="1100" dirty="0">
              <a:effectLst/>
              <a:latin typeface="Calibri" panose="020F0502020204030204" pitchFamily="34" charset="0"/>
              <a:ea typeface="Courier New" panose="02070309020205020404" pitchFamily="49" charset="0"/>
            </a:endParaRPr>
          </a:p>
          <a:p>
            <a:pPr marL="0" marR="0">
              <a:spcBef>
                <a:spcPts val="35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  <a:tabLst>
                <a:tab pos="149034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The</a:t>
            </a:r>
            <a:r>
              <a:rPr lang="en-US" sz="2000" spc="-5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item</a:t>
            </a:r>
            <a:r>
              <a:rPr lang="en-US" sz="2000" spc="-4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may</a:t>
            </a:r>
            <a:r>
              <a:rPr lang="en-US" sz="2000" spc="-7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be</a:t>
            </a:r>
            <a:r>
              <a:rPr lang="en-US" sz="2000" spc="-5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of</a:t>
            </a:r>
            <a:r>
              <a:rPr lang="en-US" sz="2000" spc="-6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sentimental</a:t>
            </a:r>
            <a:r>
              <a:rPr lang="en-US" sz="2000" spc="-3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value</a:t>
            </a:r>
            <a:r>
              <a:rPr lang="en-US" sz="2000" spc="-5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to</a:t>
            </a:r>
            <a:r>
              <a:rPr lang="en-US" sz="2000" spc="-7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the</a:t>
            </a:r>
            <a:r>
              <a:rPr lang="en-US" sz="2000" spc="-5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family.</a:t>
            </a:r>
            <a:endParaRPr lang="en-US" sz="1100" dirty="0">
              <a:effectLst/>
              <a:latin typeface="Calibri" panose="020F0502020204030204" pitchFamily="34" charset="0"/>
              <a:ea typeface="Courier New" panose="02070309020205020404" pitchFamily="49" charset="0"/>
            </a:endParaRPr>
          </a:p>
          <a:p>
            <a:pPr marL="0" marR="0">
              <a:spcBef>
                <a:spcPts val="50"/>
              </a:spcBef>
              <a:spcAft>
                <a:spcPts val="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1184275" lvl="0" indent="-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  <a:tabLst>
                <a:tab pos="149034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Email</a:t>
            </a:r>
            <a:r>
              <a:rPr lang="en-US" sz="2000" spc="-4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the</a:t>
            </a:r>
            <a:r>
              <a:rPr lang="en-US" sz="2000" spc="-5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guardian</a:t>
            </a:r>
            <a:r>
              <a:rPr lang="en-US" sz="2000" spc="-4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if</a:t>
            </a:r>
            <a:r>
              <a:rPr lang="en-US" sz="2000" spc="-4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appropriate</a:t>
            </a:r>
            <a:r>
              <a:rPr lang="en-US" sz="2000" spc="-3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and</a:t>
            </a:r>
            <a:r>
              <a:rPr lang="en-US" sz="2000" spc="-4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562C1"/>
                </a:solidFill>
                <a:effectLst/>
                <a:latin typeface="Calibri" panose="020F0502020204030204" pitchFamily="34" charset="0"/>
                <a:ea typeface="Courier New" panose="02070309020205020404" pitchFamily="49" charset="0"/>
                <a:hlinkClick r:id="rId3"/>
              </a:rPr>
              <a:t>volunteer@friendtofriendamerica.org</a:t>
            </a:r>
            <a:r>
              <a:rPr lang="en-US" sz="2000" spc="-25" dirty="0">
                <a:solidFill>
                  <a:srgbClr val="0562C1"/>
                </a:solidFill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with</a:t>
            </a:r>
            <a:r>
              <a:rPr lang="en-US" sz="2000" spc="-5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the</a:t>
            </a:r>
            <a:r>
              <a:rPr lang="en-US" sz="2000" spc="-45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ourier New" panose="02070309020205020404" pitchFamily="49" charset="0"/>
              </a:rPr>
              <a:t>details if your Friend is insistent.</a:t>
            </a:r>
            <a:endParaRPr lang="en-US" sz="1100" dirty="0">
              <a:effectLst/>
              <a:latin typeface="Calibri" panose="020F0502020204030204" pitchFamily="34" charset="0"/>
              <a:ea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64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55955" marR="0">
              <a:lnSpc>
                <a:spcPts val="3760"/>
              </a:lnSpc>
              <a:spcBef>
                <a:spcPts val="0"/>
              </a:spcBef>
              <a:spcAft>
                <a:spcPts val="0"/>
              </a:spcAft>
              <a:tabLst>
                <a:tab pos="2906395" algn="l"/>
                <a:tab pos="11238865" algn="l"/>
              </a:tabLst>
            </a:pP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z="3200" b="1" spc="-16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en-US" sz="3200" b="1" spc="-155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</a:t>
            </a:r>
            <a:r>
              <a:rPr lang="en-US" sz="3200" b="1" spc="-16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3200" b="1" spc="-165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chauffeur…that</a:t>
            </a:r>
            <a:r>
              <a:rPr lang="en-US" sz="3200" b="1" spc="-165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spc="-1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said….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25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40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089660" algn="l"/>
                <a:tab pos="109029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Cars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-</a:t>
            </a:r>
            <a:r>
              <a:rPr lang="en-US" sz="2000" b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Going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out</a:t>
            </a:r>
            <a:r>
              <a:rPr lang="en-US" sz="2000" b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en-US" sz="2000" b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private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b="1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car</a:t>
            </a:r>
            <a:r>
              <a:rPr lang="en-US" sz="2000" b="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:</a:t>
            </a:r>
            <a:endParaRPr lang="en-US" sz="2000" b="1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15"/>
              </a:spcBef>
              <a:spcAft>
                <a:spcPts val="0"/>
              </a:spcAft>
            </a:pPr>
            <a:r>
              <a:rPr lang="en-US" sz="19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1105535" lvl="0" indent="-342900">
              <a:lnSpc>
                <a:spcPct val="97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want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take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friend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ride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car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en-US" sz="20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must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gain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permission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writing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from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 guardian prior to the adventure.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30"/>
              </a:spcBef>
              <a:spcAft>
                <a:spcPts val="0"/>
              </a:spcAft>
            </a:pPr>
            <a:r>
              <a:rPr lang="en-US" sz="19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1557020" lvl="0" indent="-342900">
              <a:lnSpc>
                <a:spcPct val="97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Once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obtaining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permission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let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staff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community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where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senior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lives</a:t>
            </a:r>
            <a:r>
              <a:rPr lang="en-US" sz="2000" spc="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 timeline so they do not worry and know when to expect your return.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742950" marR="1704975" lvl="1" indent="-285750">
              <a:lnSpc>
                <a:spcPct val="97000"/>
              </a:lnSpc>
              <a:spcBef>
                <a:spcPts val="1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6860" algn="l"/>
                <a:tab pos="15474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legal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liability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taking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friend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out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car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different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en-US" sz="20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drive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neighbor somewhere.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742950" marR="1065530" lvl="1" indent="-285750">
              <a:lnSpc>
                <a:spcPct val="97000"/>
              </a:lnSpc>
              <a:spcBef>
                <a:spcPts val="1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6860" algn="l"/>
                <a:tab pos="15474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vehicle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must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en-US" sz="20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en-US" sz="20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good</a:t>
            </a:r>
            <a:r>
              <a:rPr lang="en-US" sz="2000" spc="-7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repair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and</a:t>
            </a:r>
            <a:r>
              <a:rPr lang="en-US" sz="20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properly</a:t>
            </a:r>
            <a:r>
              <a:rPr lang="en-US" sz="2000" spc="-5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insured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before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en-US" sz="2000" spc="-7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offer</a:t>
            </a:r>
            <a:r>
              <a:rPr lang="en-US" sz="2000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spc="-6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take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friend on a drive.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742950" marR="1866265" lvl="1" indent="-285750">
              <a:lnSpc>
                <a:spcPct val="97000"/>
              </a:lnSpc>
              <a:spcBef>
                <a:spcPts val="1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6860" algn="l"/>
                <a:tab pos="15474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said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not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feel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obligated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drive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them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anywhere.</a:t>
            </a:r>
            <a:r>
              <a:rPr lang="en-US" sz="2000" spc="39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not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function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 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volunteering.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11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3650"/>
              </a:lnSpc>
              <a:spcBef>
                <a:spcPts val="0"/>
              </a:spcBef>
              <a:spcAft>
                <a:spcPts val="0"/>
              </a:spcAft>
              <a:tabLst>
                <a:tab pos="3211195" algn="l"/>
                <a:tab pos="11873865" algn="l"/>
              </a:tabLst>
            </a:pP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Finding</a:t>
            </a:r>
            <a:r>
              <a:rPr lang="en-US" sz="3200" b="1" spc="-10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time</a:t>
            </a:r>
            <a:r>
              <a:rPr lang="en-US" sz="3200" b="1" spc="-9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z="3200" b="1" spc="-85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z="3200" b="1" spc="-9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next</a:t>
            </a:r>
            <a:r>
              <a:rPr lang="en-US" sz="3200" b="1" spc="-9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spc="-10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visit…</a:t>
            </a:r>
            <a:r>
              <a:rPr lang="en-US" sz="32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4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571500" lvl="1" indent="-285750" algn="just">
              <a:lnSpc>
                <a:spcPct val="97000"/>
              </a:lnSpc>
              <a:spcBef>
                <a:spcPts val="445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3543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appreciate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are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taking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out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busy</a:t>
            </a:r>
            <a:r>
              <a:rPr lang="en-US" sz="2000" spc="-4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schedule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become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friendly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visitor</a:t>
            </a:r>
            <a:r>
              <a:rPr lang="en-US" sz="2000" spc="-2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but want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caution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en-US" sz="2000" spc="-3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avoid</a:t>
            </a:r>
            <a:r>
              <a:rPr lang="en-US" sz="2000" spc="-1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using</a:t>
            </a:r>
            <a:r>
              <a:rPr lang="en-US" sz="2000" spc="-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certain phrases that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make your</a:t>
            </a:r>
            <a:r>
              <a:rPr lang="en-US" sz="2000" spc="-3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friend feel</a:t>
            </a:r>
            <a:r>
              <a:rPr lang="en-US" sz="2000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unimportant or a nuisance….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5"/>
              </a:spcBef>
              <a:spcAft>
                <a:spcPts val="0"/>
              </a:spcAft>
            </a:pPr>
            <a:r>
              <a:rPr lang="en-US" sz="19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tabLst>
                <a:tab pos="1991995" algn="l"/>
                <a:tab pos="1992630" algn="l"/>
              </a:tabLst>
            </a:pP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</a:t>
            </a:r>
            <a:r>
              <a:rPr lang="en-US" sz="2000" i="1" spc="-7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en-US" sz="2000" i="1" spc="-7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somewhere</a:t>
            </a:r>
            <a:r>
              <a:rPr lang="en-US" sz="2000" i="1" spc="-8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important</a:t>
            </a:r>
            <a:r>
              <a:rPr lang="en-US" sz="2000" i="1" spc="-4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</a:t>
            </a:r>
            <a:r>
              <a:rPr lang="en-US" sz="2000" i="1" spc="-7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en-US" sz="2000" i="1" spc="-7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spc="-2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be…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40"/>
              </a:spcBef>
              <a:spcAft>
                <a:spcPts val="0"/>
              </a:spcAft>
            </a:pPr>
            <a:r>
              <a:rPr lang="en-US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tabLst>
                <a:tab pos="1991995" algn="l"/>
                <a:tab pos="1992630" algn="l"/>
              </a:tabLst>
            </a:pP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I’m</a:t>
            </a:r>
            <a:r>
              <a:rPr lang="en-US" sz="2000" i="1" spc="-6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so</a:t>
            </a:r>
            <a:r>
              <a:rPr lang="en-US" sz="2000" i="1" spc="-7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busy,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let</a:t>
            </a:r>
            <a:r>
              <a:rPr lang="en-US" sz="2000" i="1" spc="-6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</a:t>
            </a:r>
            <a:r>
              <a:rPr lang="en-US" sz="2000" i="1" spc="-6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look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en-US" sz="2000" i="1" spc="-6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my</a:t>
            </a:r>
            <a:r>
              <a:rPr lang="en-US" sz="2000" i="1" spc="-5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schedule</a:t>
            </a:r>
            <a:r>
              <a:rPr lang="en-US" sz="2000" i="1" spc="-8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and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back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000" i="1" spc="-1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you...</a:t>
            </a:r>
            <a:endParaRPr lang="en-US" sz="11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62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•	The length of the visit isn’t the most important thing.</a:t>
            </a:r>
          </a:p>
          <a:p>
            <a:endParaRPr lang="en-US" dirty="0"/>
          </a:p>
          <a:p>
            <a:r>
              <a:rPr lang="en-US" dirty="0"/>
              <a:t>•	That said we would like your Friend to have at least 2 visits a month and 2 contact hours with you, their Friend to Friend, volunteer.</a:t>
            </a:r>
          </a:p>
          <a:p>
            <a:endParaRPr lang="en-US" dirty="0"/>
          </a:p>
          <a:p>
            <a:r>
              <a:rPr lang="en-US" dirty="0"/>
              <a:t>•	This can be four 30-minute visits – or any combination to make sure your Friend has that connection at least 2 hours each month.</a:t>
            </a:r>
          </a:p>
          <a:p>
            <a:endParaRPr lang="en-US" dirty="0"/>
          </a:p>
          <a:p>
            <a:r>
              <a:rPr lang="en-US" dirty="0"/>
              <a:t>•	You can take your ques from them, their condition, and their attitude. Together you will find a schedule and routine that benefits you both.</a:t>
            </a:r>
          </a:p>
          <a:p>
            <a:endParaRPr lang="en-US" dirty="0"/>
          </a:p>
          <a:p>
            <a:r>
              <a:rPr lang="en-US" dirty="0"/>
              <a:t>•	Most importantly enjoy the visit and have fun visiting with your new Friend!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11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85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spcBef>
                <a:spcPts val="49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b="1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b="1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listener!</a:t>
            </a:r>
            <a:r>
              <a:rPr lang="en-US" sz="2000" b="1" spc="3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good</a:t>
            </a:r>
            <a:r>
              <a:rPr lang="en-US" sz="2000" spc="-9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listener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is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non-judgmental,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accepts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attitudes,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feelings,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fears.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55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give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emotional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support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by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9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presence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sometimes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will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just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want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share.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35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638935" lvl="1" indent="-28575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146810" algn="l"/>
                <a:tab pos="1147445" algn="l"/>
              </a:tabLst>
            </a:pPr>
            <a:r>
              <a:rPr lang="en-US" sz="11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	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b="1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cheerful</a:t>
            </a:r>
            <a:r>
              <a:rPr lang="en-US" sz="2000" b="1" spc="-1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b="1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smile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r>
              <a:rPr lang="en-US" sz="2000" spc="2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Try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avoid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bringing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up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talk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unpleasant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events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such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disasters, accidents, or illnesses.</a:t>
            </a:r>
            <a:r>
              <a:rPr lang="en-US" sz="2000" spc="4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 they are interested in current events bring a local newspaper or magazine to read to your Friend for discussion and to help them feel connected to the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community.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010920" lvl="1" indent="-285750">
              <a:lnSpc>
                <a:spcPct val="97000"/>
              </a:lnSpc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b="1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patient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b="1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repetitious</a:t>
            </a:r>
            <a:r>
              <a:rPr lang="en-US" sz="2000" b="1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old</a:t>
            </a:r>
            <a:r>
              <a:rPr lang="en-US" sz="2000" b="1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stories.</a:t>
            </a:r>
            <a:r>
              <a:rPr lang="en-US" sz="2000" b="1" spc="4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They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serve</a:t>
            </a:r>
            <a:r>
              <a:rPr lang="en-US" sz="2000" spc="-1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purpose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for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Friend,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only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relive</a:t>
            </a:r>
            <a:r>
              <a:rPr lang="en-US" sz="2000" spc="-1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happy memories.</a:t>
            </a:r>
            <a:r>
              <a:rPr lang="en-US" sz="2000" spc="4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 might want to ask questions about members of their families even if they have passed away.</a:t>
            </a:r>
            <a:r>
              <a:rPr lang="en-US" sz="2000" spc="4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This is called </a:t>
            </a:r>
            <a:r>
              <a:rPr lang="en-US" sz="2000" b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reminiscence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 it is a comfort to them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64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Empathy involves </a:t>
            </a:r>
            <a:r>
              <a:rPr lang="en-US" b="1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listening</a:t>
            </a:r>
            <a:r>
              <a:rPr lang="en-US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 actively, </a:t>
            </a:r>
            <a:r>
              <a:rPr lang="en-US" b="1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understanding</a:t>
            </a:r>
            <a:r>
              <a:rPr lang="en-US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 another person, and being </a:t>
            </a:r>
            <a:r>
              <a:rPr lang="en-US" b="1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open</a:t>
            </a:r>
            <a:r>
              <a:rPr lang="en-US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 and nonjudgmental.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47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33070" marR="0">
              <a:spcBef>
                <a:spcPts val="13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# 1 Please…do</a:t>
            </a:r>
            <a:r>
              <a:rPr lang="en-US" sz="1800" b="1" spc="-2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</a:t>
            </a:r>
            <a:r>
              <a:rPr lang="en-US" sz="1800" b="1" spc="-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visit</a:t>
            </a:r>
            <a:r>
              <a:rPr lang="en-US" sz="1800" b="1" spc="-1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</a:t>
            </a:r>
            <a:r>
              <a:rPr lang="en-US" sz="1800" b="1" spc="-1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spc="-2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sick: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785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57670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Please</a:t>
            </a:r>
            <a:r>
              <a:rPr lang="en-US" sz="2000" b="1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not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visit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if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you</a:t>
            </a:r>
            <a:r>
              <a:rPr lang="en-US" sz="2000" b="1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b="1" spc="-3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sick.</a:t>
            </a:r>
            <a:endParaRPr lang="en-US" sz="2000" b="1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116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57670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Please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not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visit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if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you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z="2000" b="1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or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had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fever</a:t>
            </a:r>
            <a:r>
              <a:rPr lang="en-US" sz="2000" b="1" spc="-2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–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within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48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hours.</a:t>
            </a:r>
            <a:endParaRPr lang="en-US" sz="110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>
              <a:spcBef>
                <a:spcPts val="1050"/>
              </a:spcBef>
              <a:spcAft>
                <a:spcPts val="0"/>
              </a:spcAft>
              <a:buSzPts val="2000"/>
              <a:buFont typeface="Symbol" panose="05050102010706020507" pitchFamily="18" charset="2"/>
              <a:buChar char=""/>
              <a:tabLst>
                <a:tab pos="203390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must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fever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free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for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minimum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48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hours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before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visiting.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>
              <a:spcBef>
                <a:spcPts val="116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57670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Please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not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visit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if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you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z="2000" b="1" spc="-3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had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stomach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flu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or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diarrhea-</a:t>
            </a:r>
            <a:endParaRPr lang="en-US" sz="2000" b="1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>
              <a:spcBef>
                <a:spcPts val="1055"/>
              </a:spcBef>
              <a:spcAft>
                <a:spcPts val="0"/>
              </a:spcAft>
              <a:buSzPts val="2000"/>
              <a:buFont typeface="Symbol" panose="05050102010706020507" pitchFamily="18" charset="2"/>
              <a:buChar char=""/>
              <a:tabLst>
                <a:tab pos="203390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Make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sure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9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are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symptom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free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for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48</a:t>
            </a:r>
            <a:r>
              <a:rPr lang="en-US" sz="2000" spc="-9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hours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before</a:t>
            </a:r>
            <a:r>
              <a:rPr lang="en-US" sz="2000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visiting.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>
              <a:spcBef>
                <a:spcPts val="1155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57670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Please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not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visit</a:t>
            </a:r>
            <a:r>
              <a:rPr lang="en-US" sz="2000" b="1" spc="-7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if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you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feel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like</a:t>
            </a:r>
            <a:r>
              <a:rPr lang="en-US" sz="2000" b="1" spc="-6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you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b="1" spc="-4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coming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down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something.</a:t>
            </a:r>
            <a:endParaRPr lang="en-US" sz="2000" b="1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116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576705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Please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do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not</a:t>
            </a:r>
            <a:r>
              <a:rPr lang="en-US" sz="2000" b="1" spc="-6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bring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along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children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if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they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z="2000" b="1" spc="-4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been</a:t>
            </a:r>
            <a:r>
              <a:rPr lang="en-US" sz="2000" b="1" spc="-5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sick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following</a:t>
            </a:r>
            <a:r>
              <a:rPr lang="en-US" sz="2000" b="1" spc="-6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rules</a:t>
            </a:r>
            <a:r>
              <a:rPr lang="en-US" sz="2000" b="1" spc="-55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spc="-10" dirty="0"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above.</a:t>
            </a:r>
            <a:endParaRPr lang="en-US" sz="110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116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576705" algn="l"/>
              </a:tabLst>
            </a:pPr>
            <a:r>
              <a:rPr lang="en-US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Please</a:t>
            </a:r>
            <a:r>
              <a:rPr lang="en-US" sz="2000" b="1" i="1" spc="-6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send</a:t>
            </a:r>
            <a:r>
              <a:rPr lang="en-US" sz="2000" b="1" i="1" spc="-6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b="1" i="1" spc="-6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cheerful</a:t>
            </a:r>
            <a:r>
              <a:rPr lang="en-US" sz="2000" b="1" i="1" spc="-6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note</a:t>
            </a:r>
            <a:r>
              <a:rPr lang="en-US" sz="2000" b="1" i="1" spc="-6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b="1" i="1" spc="-1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instead</a:t>
            </a:r>
            <a:r>
              <a:rPr lang="en-US" sz="2000" b="1" i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1267460" lvl="1" indent="-285750">
              <a:lnSpc>
                <a:spcPct val="97000"/>
              </a:lnSpc>
              <a:spcBef>
                <a:spcPts val="230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 you say you</a:t>
            </a:r>
            <a:r>
              <a:rPr lang="en-US" sz="2000" spc="-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are going to arrive on a certain day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 at a certain time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, please be faithful and prompt.</a:t>
            </a:r>
            <a:r>
              <a:rPr lang="en-US" sz="2000" spc="3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Disappointment</a:t>
            </a:r>
            <a:r>
              <a:rPr lang="en-US" sz="2000" spc="-1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is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easily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felt,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however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understood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call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ahead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explain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that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 cannot come.</a:t>
            </a:r>
            <a:r>
              <a:rPr lang="en-US" sz="2000" spc="4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 phone call may be a great substitute if this situation arises.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15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151255" lvl="1" indent="-285750">
              <a:lnSpc>
                <a:spcPct val="97000"/>
              </a:lnSpc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 you find you can no longer visit your Friend, please contact the office as soon as possible and we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can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work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together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determine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best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way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let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know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find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replacement for you.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15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559560" lvl="1" indent="-28575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Treat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equal,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way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would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treat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friend,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by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having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empathy,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pity. Your care and concern will help your Friend cope.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8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1885315" lvl="1" indent="-285750">
              <a:lnSpc>
                <a:spcPct val="97000"/>
              </a:lnSpc>
              <a:spcBef>
                <a:spcPts val="146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Some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topics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conversation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can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elicit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strong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emotional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responses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so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religious</a:t>
            </a:r>
            <a:r>
              <a:rPr lang="en-US" sz="2000" spc="-2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political discussion and debates should be avoided.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45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1163955" lvl="1" indent="-285750">
              <a:lnSpc>
                <a:spcPct val="97000"/>
              </a:lnSpc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 becomes agitated, abusive, or</a:t>
            </a:r>
            <a:r>
              <a:rPr lang="en-US" sz="2000" spc="-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hostile, exit the area and</a:t>
            </a:r>
            <a:r>
              <a:rPr lang="en-US" sz="2000" spc="-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contact a staff member. The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negative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feelings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expressed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are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directed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at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personally,</a:t>
            </a:r>
            <a:r>
              <a:rPr lang="en-US" sz="2000" spc="-3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but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must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notify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staff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 if it continues, we will work on reassigning you if necessary.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15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Understanding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everyone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can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have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bad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day,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but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this</a:t>
            </a:r>
            <a:r>
              <a:rPr lang="en-US" sz="2000" i="1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said</a:t>
            </a:r>
            <a:r>
              <a:rPr lang="en-US" sz="2000" i="1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are</a:t>
            </a:r>
            <a:r>
              <a:rPr lang="en-US" sz="2000" i="1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i="1" spc="-8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victim</a:t>
            </a:r>
            <a:r>
              <a:rPr lang="en-US" sz="2000" i="1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i="1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abuse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spcBef>
                <a:spcPts val="5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Never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Lift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assist</a:t>
            </a:r>
            <a:r>
              <a:rPr lang="en-US" sz="2000" spc="-2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physically</a:t>
            </a:r>
            <a:r>
              <a:rPr lang="en-US" sz="2000" spc="-3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out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bed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wheelchair.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5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lnSpc>
                <a:spcPts val="2475"/>
              </a:lnSpc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546860" algn="l"/>
                <a:tab pos="1547495" algn="l"/>
              </a:tabLst>
            </a:pP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This</a:t>
            </a:r>
            <a:r>
              <a:rPr lang="en-US" sz="2000" i="1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must</a:t>
            </a:r>
            <a:r>
              <a:rPr lang="en-US" sz="2000" i="1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i="1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i="1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done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by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home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staff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only.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600200" marR="0" lvl="3" indent="-228600">
              <a:lnSpc>
                <a:spcPts val="2475"/>
              </a:lnSpc>
              <a:spcBef>
                <a:spcPts val="0"/>
              </a:spcBef>
              <a:spcAft>
                <a:spcPts val="0"/>
              </a:spcAft>
              <a:buSzPts val="2000"/>
              <a:buFont typeface="Symbol" panose="05050102010706020507" pitchFamily="18" charset="2"/>
              <a:buChar char=""/>
              <a:tabLst>
                <a:tab pos="2004060" algn="l"/>
                <a:tab pos="20046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If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your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friend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needs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help,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please</a:t>
            </a:r>
            <a:r>
              <a:rPr lang="en-US" sz="2000" spc="-4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just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ring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for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staff</a:t>
            </a:r>
            <a:r>
              <a:rPr lang="en-US" sz="2000" spc="-4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help.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5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5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89660" algn="l"/>
                <a:tab pos="1090295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Never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assist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administer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medications,</a:t>
            </a:r>
            <a:r>
              <a:rPr lang="en-US" sz="2000" spc="-5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this</a:t>
            </a:r>
            <a:r>
              <a:rPr lang="en-US" sz="2000" spc="-6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should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spc="-7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done</a:t>
            </a:r>
            <a:r>
              <a:rPr lang="en-US" sz="2000" spc="-8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by</a:t>
            </a:r>
            <a:r>
              <a:rPr lang="en-US" sz="2000" spc="-7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facility</a:t>
            </a:r>
            <a:r>
              <a:rPr lang="en-US" sz="2000" spc="-55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staff</a:t>
            </a:r>
            <a:r>
              <a:rPr lang="en-US" sz="2000" spc="-6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only.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>
              <a:spcBef>
                <a:spcPts val="30"/>
              </a:spcBef>
              <a:spcAft>
                <a:spcPts val="0"/>
              </a:spcAft>
            </a:pP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endParaRPr lang="en-US" sz="1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F9F25-BC73-4819-980D-2133CF6B47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B127-63E4-16B0-3593-ADE674EDC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4652BB-5F8E-1464-51E3-EDE507069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9020F-FD13-E0CD-6BF8-AF7A4AE70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1A9C4-4F1C-349F-9255-916DCC9D9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2730A-34CC-4FEB-B021-86D5840D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3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29E5-CE7C-2684-E0D4-5B45C98E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439C4-E50A-1DEF-8D5E-6873A6C30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4D1D7-1D21-9C8B-B63D-2B45FCB2A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AE8BA-A90D-E118-7C2E-2F63A9EF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47342-A334-97F8-F6A2-755F9861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2EDE73-769B-D9B9-5613-B952C0799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5D450-7057-5EC5-2ECE-CFBB2484E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49DA7-BD8E-03C7-3493-8E1CEEAA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DE49F-68AC-1DE7-441C-1210C776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D03CB-1905-5028-FA83-1A5BC8BD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1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DED5-FB01-10BA-E5C9-F0D989B4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B9CAA-7F62-55C6-3FED-47B846635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5C91E-2940-70C8-FCA6-CC72D8E0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EA4B1-89D2-B541-9EB6-BE622A19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B5B25-51BF-61D8-DCD0-B912A65A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0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3845-FF36-7654-CA7C-C4F312A2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C2BA0-1CF5-3099-9B80-1B6484755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B4A32-A51D-BE87-0340-BBB1A5F21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254C5-EB3F-3203-432B-0D9961D9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08FBD-EA1E-9A8E-64ED-E5444079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0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54C92-0BDB-229C-A5B4-ECB98C36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86D34-6927-3F12-07E0-335A545E1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CE76C-9DAB-560B-AEB4-973608D8C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F0D3F-1BC7-1ACA-0B4A-F644A93D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2CC06-1635-6DCF-E5E6-E7A49418A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8AA9F-6BEE-280B-EF91-01FA7EE4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6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1CB3-E28D-445E-1348-38265535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863E4-57C4-88EE-C69C-F88838F5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1760F-F45E-EDBD-F746-B2763D5C1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8DC4FC-8394-1AEE-39B2-80D9458BD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6022E2-8DD9-34C3-50B4-B34BD479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BC0F0-478F-FF90-F991-2A346736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E8B57-D38D-1B9F-5B28-8F5CE6038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80599A-FEF5-5BCF-F6A0-A584B736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3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72F6-4553-04AC-635A-328E5163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63188-29A8-B5E4-8087-7BBD29D4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4300D-607E-6AAF-5742-F457BD4E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9A1C8-71BD-DE65-0A41-BC9325572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8A385B-53B4-E4B2-8FCE-24DBF3C26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4027FD-84F3-B48F-C5EC-D273CBA7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61FAC-3FAA-5CAE-3745-736C95A8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3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918E-D9E2-0AAE-8FB4-94A8D8B82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77BBB-B350-8099-5A42-9EDE76DC1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A4BDF-F77A-50EF-3485-ED4B756CD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ADEB0-CF4D-382B-1AFE-E04160AD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5AB03-462E-4C3C-A9B3-9EF82443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C5084-AC65-D805-30FC-993F8C27C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3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F4802-FCAC-DE6F-1128-87FCF6D28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779C0-DEC3-F939-ACDA-023C40B6D2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1BFF6-B7B6-C39E-6504-3262826CA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7C21B-3BE2-96A9-4601-D8FDE4A9E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4BE79-DE42-E9AB-147F-61D6190E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1AC90-8FDA-C060-EC54-3373FFFC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1703C-71BA-2B44-1E47-E04AC4341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6C706-9F97-2D6F-DC20-4F6FAA0AA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AA7EA-BB82-5968-E0D7-5B6B51BBB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1741-1DE1-48AF-B054-6FC8BC86FC4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22DBF-2D65-D091-4A59-32CC6AED3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D899C-8B82-F4C2-3AFB-DE4CBFC75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AB7E-9EEA-4348-BEA7-5DDB72E1D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2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10.jpeg"/><Relationship Id="rId5" Type="http://schemas.openxmlformats.org/officeDocument/2006/relationships/hyperlink" Target="mailto:Your%20Friend%20may%20forget%20that%20they%20gave%20it%20to%20you%20and%20think%20that%20it&#8217;s%20stolen.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hyperlink" Target="mailto:volunteer@friendtofriendamerica.org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892FFAC-F79F-ABBA-3598-D128C66BAA6C}"/>
              </a:ext>
            </a:extLst>
          </p:cNvPr>
          <p:cNvGrpSpPr>
            <a:grpSpLocks/>
          </p:cNvGrpSpPr>
          <p:nvPr/>
        </p:nvGrpSpPr>
        <p:grpSpPr bwMode="auto">
          <a:xfrm>
            <a:off x="2309812" y="981976"/>
            <a:ext cx="7572375" cy="1270000"/>
            <a:chOff x="0" y="0"/>
            <a:chExt cx="11925" cy="2000"/>
          </a:xfrm>
        </p:grpSpPr>
        <p:pic>
          <p:nvPicPr>
            <p:cNvPr id="8" name="docshape6">
              <a:extLst>
                <a:ext uri="{FF2B5EF4-FFF2-40B4-BE49-F238E27FC236}">
                  <a16:creationId xmlns:a16="http://schemas.microsoft.com/office/drawing/2014/main" id="{7D339D66-B1C1-F660-74B4-8A5B2A9D13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19" cy="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docshape7" descr="Icon  Description automatically generated">
              <a:extLst>
                <a:ext uri="{FF2B5EF4-FFF2-40B4-BE49-F238E27FC236}">
                  <a16:creationId xmlns:a16="http://schemas.microsoft.com/office/drawing/2014/main" id="{94534B5E-631C-E422-E114-B64D28825C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49" y="0"/>
              <a:ext cx="2176" cy="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docshape8">
              <a:extLst>
                <a:ext uri="{FF2B5EF4-FFF2-40B4-BE49-F238E27FC236}">
                  <a16:creationId xmlns:a16="http://schemas.microsoft.com/office/drawing/2014/main" id="{D5DB50F7-D38D-0403-24FA-62814380B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1925" cy="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929640" marR="1036320" algn="ctr">
                <a:spcBef>
                  <a:spcPts val="1210"/>
                </a:spcBef>
                <a:spcAft>
                  <a:spcPts val="0"/>
                </a:spcAft>
              </a:pP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Ending loneliness</a:t>
              </a:r>
              <a:r>
                <a:rPr lang="en-US" sz="1800" i="1" spc="-5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lives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en-US" sz="1800" i="1" spc="-5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seniors,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one senior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en-US" sz="1800" i="1" spc="-5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time!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6" name="Subtitle 5">
            <a:extLst>
              <a:ext uri="{FF2B5EF4-FFF2-40B4-BE49-F238E27FC236}">
                <a16:creationId xmlns:a16="http://schemas.microsoft.com/office/drawing/2014/main" id="{B80BF3F5-B2B3-424B-0DD9-09457BDAD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b="1" cap="small" dirty="0">
                <a:solidFill>
                  <a:srgbClr val="1C649A"/>
                </a:solidFill>
              </a:rPr>
              <a:t>Volunteer Training</a:t>
            </a:r>
          </a:p>
          <a:p>
            <a:endParaRPr lang="en-US" dirty="0"/>
          </a:p>
          <a:p>
            <a:r>
              <a:rPr lang="en-US" sz="2800" i="1" dirty="0">
                <a:solidFill>
                  <a:srgbClr val="1C649A"/>
                </a:solidFill>
              </a:rPr>
              <a:t>Thank you for being here!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CE8221-18AF-3E36-82C5-1DE7885B9D2D}"/>
              </a:ext>
            </a:extLst>
          </p:cNvPr>
          <p:cNvCxnSpPr>
            <a:cxnSpLocks/>
          </p:cNvCxnSpPr>
          <p:nvPr/>
        </p:nvCxnSpPr>
        <p:spPr>
          <a:xfrm>
            <a:off x="0" y="2910980"/>
            <a:ext cx="12192000" cy="0"/>
          </a:xfrm>
          <a:prstGeom prst="line">
            <a:avLst/>
          </a:prstGeom>
          <a:ln w="69850">
            <a:solidFill>
              <a:srgbClr val="1C6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3540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4" y="2017809"/>
            <a:ext cx="1051559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1C649A"/>
                </a:solidFill>
              </a:rPr>
              <a:t>DO NOT VISIT YOUR FRIEND IF YOU: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are </a:t>
            </a:r>
            <a:r>
              <a:rPr lang="en-US" sz="2000" b="1" dirty="0">
                <a:solidFill>
                  <a:srgbClr val="1C649A"/>
                </a:solidFill>
              </a:rPr>
              <a:t>Sick</a:t>
            </a:r>
            <a:endParaRPr lang="en-US" sz="2000" dirty="0">
              <a:solidFill>
                <a:srgbClr val="1C649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have a </a:t>
            </a:r>
            <a:r>
              <a:rPr lang="en-US" sz="2000" b="1" dirty="0">
                <a:solidFill>
                  <a:srgbClr val="1C649A"/>
                </a:solidFill>
              </a:rPr>
              <a:t>fever</a:t>
            </a:r>
            <a:endParaRPr lang="en-US" sz="2000" dirty="0">
              <a:solidFill>
                <a:srgbClr val="1C649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have had a </a:t>
            </a:r>
            <a:r>
              <a:rPr lang="en-US" sz="2000" b="1" dirty="0">
                <a:solidFill>
                  <a:srgbClr val="1C649A"/>
                </a:solidFill>
              </a:rPr>
              <a:t>fever within the last 48 hours</a:t>
            </a:r>
            <a:endParaRPr lang="en-US" sz="2000" dirty="0">
              <a:solidFill>
                <a:srgbClr val="1C649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have had </a:t>
            </a:r>
            <a:r>
              <a:rPr lang="en-US" sz="2000" b="1" dirty="0">
                <a:solidFill>
                  <a:srgbClr val="1C649A"/>
                </a:solidFill>
              </a:rPr>
              <a:t>stomach flu or diarrhea within the last 48 hours</a:t>
            </a:r>
            <a:endParaRPr lang="en-US" sz="2000" dirty="0">
              <a:solidFill>
                <a:srgbClr val="1C649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feel like you’re </a:t>
            </a:r>
            <a:r>
              <a:rPr lang="en-US" sz="2000" b="1" dirty="0">
                <a:solidFill>
                  <a:srgbClr val="1C649A"/>
                </a:solidFill>
              </a:rPr>
              <a:t>coming down with something</a:t>
            </a:r>
            <a:endParaRPr lang="en-US" sz="2000" dirty="0">
              <a:solidFill>
                <a:srgbClr val="1C649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plan to </a:t>
            </a:r>
            <a:r>
              <a:rPr lang="en-US" sz="2000" b="1" dirty="0">
                <a:solidFill>
                  <a:srgbClr val="1C649A"/>
                </a:solidFill>
              </a:rPr>
              <a:t>bring children who are sick</a:t>
            </a:r>
            <a:r>
              <a:rPr lang="en-US" sz="2000" dirty="0">
                <a:solidFill>
                  <a:srgbClr val="1C649A"/>
                </a:solidFill>
              </a:rPr>
              <a:t> as described above</a:t>
            </a:r>
          </a:p>
          <a:p>
            <a:pPr>
              <a:spcAft>
                <a:spcPts val="1200"/>
              </a:spcAft>
            </a:pPr>
            <a:r>
              <a:rPr lang="en-US" sz="2800" b="1" i="1" dirty="0">
                <a:solidFill>
                  <a:srgbClr val="1C649A"/>
                </a:solidFill>
              </a:rPr>
              <a:t>Send a cheerful note instead!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How do I keep everyone healthy?</a:t>
            </a:r>
          </a:p>
        </p:txBody>
      </p:sp>
      <p:pic>
        <p:nvPicPr>
          <p:cNvPr id="4" name="Picture 3" descr="A teddy bear and a note&#10;&#10;Description automatically generated">
            <a:extLst>
              <a:ext uri="{FF2B5EF4-FFF2-40B4-BE49-F238E27FC236}">
                <a16:creationId xmlns:a16="http://schemas.microsoft.com/office/drawing/2014/main" id="{388FC7FC-2EAE-CF71-3498-B8DB07C11C5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5633" y="2070272"/>
            <a:ext cx="3120342" cy="3120342"/>
          </a:xfrm>
          <a:prstGeom prst="rect">
            <a:avLst/>
          </a:prstGeom>
          <a:ln w="228600" cap="sq" cmpd="thickThin">
            <a:solidFill>
              <a:srgbClr val="1C649A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526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4" y="2017809"/>
            <a:ext cx="1051559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1C649A"/>
                </a:solidFill>
              </a:rPr>
              <a:t>Be faithful and prompt. </a:t>
            </a:r>
            <a:r>
              <a:rPr lang="en-US" sz="2000" dirty="0">
                <a:solidFill>
                  <a:srgbClr val="1C649A"/>
                </a:solidFill>
              </a:rPr>
              <a:t>When you say you’ll arrive on a certain day and time, arrive on time!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But if you can’t make it to a visit: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Call your Friend </a:t>
            </a:r>
            <a:r>
              <a:rPr lang="en-US" sz="2000" dirty="0">
                <a:solidFill>
                  <a:srgbClr val="1C649A"/>
                </a:solidFill>
              </a:rPr>
              <a:t>to let them know that you can’t visit this time.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Your Friend may be disappointed, but they’ll understand if you </a:t>
            </a:r>
            <a:r>
              <a:rPr lang="en-US" sz="2000" b="1" dirty="0">
                <a:solidFill>
                  <a:srgbClr val="1C649A"/>
                </a:solidFill>
              </a:rPr>
              <a:t>explain ahead of time</a:t>
            </a:r>
            <a:r>
              <a:rPr lang="en-US" sz="2000" dirty="0">
                <a:solidFill>
                  <a:srgbClr val="1C649A"/>
                </a:solidFill>
              </a:rPr>
              <a:t>.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If you can no longer visit your Friend: 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Contact the office</a:t>
            </a:r>
            <a:r>
              <a:rPr lang="en-US" sz="2000" dirty="0">
                <a:solidFill>
                  <a:srgbClr val="1C649A"/>
                </a:solidFill>
              </a:rPr>
              <a:t> as soon as possible.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We’ll </a:t>
            </a:r>
            <a:r>
              <a:rPr lang="en-US" sz="2000" b="1" dirty="0">
                <a:solidFill>
                  <a:srgbClr val="1C649A"/>
                </a:solidFill>
              </a:rPr>
              <a:t>work together </a:t>
            </a:r>
            <a:r>
              <a:rPr lang="en-US" sz="2000" dirty="0">
                <a:solidFill>
                  <a:srgbClr val="1C649A"/>
                </a:solidFill>
              </a:rPr>
              <a:t>with you to determine the best way to let your friend know and </a:t>
            </a:r>
            <a:br>
              <a:rPr lang="en-US" sz="2000" dirty="0">
                <a:solidFill>
                  <a:srgbClr val="1C649A"/>
                </a:solidFill>
              </a:rPr>
            </a:br>
            <a:r>
              <a:rPr lang="en-US" sz="2000" dirty="0">
                <a:solidFill>
                  <a:srgbClr val="1C649A"/>
                </a:solidFill>
              </a:rPr>
              <a:t>find a replacement for you.</a:t>
            </a:r>
          </a:p>
          <a:p>
            <a:pPr>
              <a:spcAft>
                <a:spcPts val="1200"/>
              </a:spcAft>
            </a:pPr>
            <a:endParaRPr lang="en-US" sz="2800" b="1" i="1" dirty="0">
              <a:solidFill>
                <a:srgbClr val="1C649A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if I can’t visit?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007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4" y="2017809"/>
            <a:ext cx="105155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rgbClr val="FF0000"/>
                </a:solidFill>
              </a:rPr>
              <a:t>Important!</a:t>
            </a:r>
            <a:r>
              <a:rPr lang="en-US" sz="2000" dirty="0">
                <a:solidFill>
                  <a:srgbClr val="1C649A"/>
                </a:solidFill>
              </a:rPr>
              <a:t> Any negative feelings expressed by your Friend are </a:t>
            </a:r>
            <a:r>
              <a:rPr lang="en-US" sz="2000" b="1" dirty="0">
                <a:solidFill>
                  <a:srgbClr val="1C649A"/>
                </a:solidFill>
              </a:rPr>
              <a:t>not directed at you personally</a:t>
            </a:r>
            <a:r>
              <a:rPr lang="en-US" sz="2000" dirty="0">
                <a:solidFill>
                  <a:srgbClr val="1C649A"/>
                </a:solidFill>
              </a:rPr>
              <a:t>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If your Friend becomes agitated, abusive, or hostile: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1C649A"/>
                </a:solidFill>
              </a:rPr>
              <a:t>Exit</a:t>
            </a:r>
            <a:r>
              <a:rPr lang="en-US" sz="2000" dirty="0">
                <a:solidFill>
                  <a:srgbClr val="1C649A"/>
                </a:solidFill>
              </a:rPr>
              <a:t> the area.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1C649A"/>
                </a:solidFill>
              </a:rPr>
              <a:t>Contact</a:t>
            </a:r>
            <a:r>
              <a:rPr lang="en-US" sz="2000" dirty="0">
                <a:solidFill>
                  <a:srgbClr val="1C649A"/>
                </a:solidFill>
              </a:rPr>
              <a:t> a staff member.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If this continues, we will work on reassigning you, if necessary.</a:t>
            </a:r>
          </a:p>
          <a:p>
            <a:pPr>
              <a:spcAft>
                <a:spcPts val="1200"/>
              </a:spcAft>
            </a:pPr>
            <a:endParaRPr lang="en-US" sz="2000" dirty="0">
              <a:solidFill>
                <a:srgbClr val="1C649A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US" sz="2000" b="1" dirty="0">
                <a:solidFill>
                  <a:srgbClr val="1C649A"/>
                </a:solidFill>
              </a:rPr>
              <a:t>Keep in mind that anyone can have a bad day, but you are </a:t>
            </a:r>
            <a:r>
              <a:rPr lang="en-US" sz="2000" b="1" i="1" dirty="0">
                <a:solidFill>
                  <a:srgbClr val="1C649A"/>
                </a:solidFill>
              </a:rPr>
              <a:t>not</a:t>
            </a:r>
            <a:r>
              <a:rPr lang="en-US" sz="2000" b="1" dirty="0">
                <a:solidFill>
                  <a:srgbClr val="1C649A"/>
                </a:solidFill>
              </a:rPr>
              <a:t> to be the victim of abuse!</a:t>
            </a:r>
          </a:p>
          <a:p>
            <a:pPr>
              <a:spcAft>
                <a:spcPts val="1200"/>
              </a:spcAft>
            </a:pPr>
            <a:endParaRPr lang="en-US" sz="2800" b="1" i="1" dirty="0">
              <a:solidFill>
                <a:srgbClr val="1C649A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if things don’t go according to plan?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032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5" y="2017809"/>
            <a:ext cx="55989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1C649A"/>
                </a:solidFill>
              </a:rPr>
              <a:t>Ring the staff for assistance.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DO NOT </a:t>
            </a:r>
            <a:r>
              <a:rPr lang="en-US" sz="2000" dirty="0">
                <a:solidFill>
                  <a:srgbClr val="1C649A"/>
                </a:solidFill>
              </a:rPr>
              <a:t>lift or assist your Friend physically in or out of a bed or wheelchair.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DO NOT </a:t>
            </a:r>
            <a:r>
              <a:rPr lang="en-US" sz="2000" dirty="0">
                <a:solidFill>
                  <a:srgbClr val="1C649A"/>
                </a:solidFill>
              </a:rPr>
              <a:t>assist with or administer medications.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if my Friend needs help?</a:t>
            </a:r>
          </a:p>
        </p:txBody>
      </p:sp>
      <p:pic>
        <p:nvPicPr>
          <p:cNvPr id="4" name="Picture 3" descr="A group of people sitting on a couch&#10;&#10;Description automatically generated">
            <a:extLst>
              <a:ext uri="{FF2B5EF4-FFF2-40B4-BE49-F238E27FC236}">
                <a16:creationId xmlns:a16="http://schemas.microsoft.com/office/drawing/2014/main" id="{B8DCA208-959D-7670-3DFD-891A1CEDDA5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79347" y="2006332"/>
            <a:ext cx="3854369" cy="3138701"/>
          </a:xfrm>
          <a:prstGeom prst="ellipse">
            <a:avLst/>
          </a:prstGeom>
          <a:ln w="190500" cap="rnd">
            <a:solidFill>
              <a:srgbClr val="1C649A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63199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5" y="2017809"/>
            <a:ext cx="52170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1C649A"/>
                </a:solidFill>
              </a:rPr>
              <a:t>You need permission first!</a:t>
            </a:r>
            <a:endParaRPr lang="en-US" sz="2800" dirty="0">
              <a:solidFill>
                <a:srgbClr val="1C649A"/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A </a:t>
            </a:r>
            <a:r>
              <a:rPr lang="en-US" sz="2400" b="1" dirty="0">
                <a:solidFill>
                  <a:srgbClr val="1C649A"/>
                </a:solidFill>
              </a:rPr>
              <a:t>photo release </a:t>
            </a:r>
            <a:r>
              <a:rPr lang="en-US" sz="2400" dirty="0">
                <a:solidFill>
                  <a:srgbClr val="1C649A"/>
                </a:solidFill>
              </a:rPr>
              <a:t>must be signed by your Friend, their Guardian, or DPOA.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After you obtain permission, please </a:t>
            </a:r>
            <a:r>
              <a:rPr lang="en-US" sz="2400" b="1" dirty="0">
                <a:solidFill>
                  <a:srgbClr val="1C649A"/>
                </a:solidFill>
              </a:rPr>
              <a:t>include Friend to Friend America </a:t>
            </a:r>
            <a:br>
              <a:rPr lang="en-US" sz="2400" b="1" dirty="0">
                <a:solidFill>
                  <a:srgbClr val="1C649A"/>
                </a:solidFill>
              </a:rPr>
            </a:br>
            <a:r>
              <a:rPr lang="en-US" sz="2400" b="1" dirty="0">
                <a:solidFill>
                  <a:srgbClr val="1C649A"/>
                </a:solidFill>
              </a:rPr>
              <a:t>in your post</a:t>
            </a:r>
            <a:r>
              <a:rPr lang="en-US" sz="2400" dirty="0">
                <a:solidFill>
                  <a:srgbClr val="1C649A"/>
                </a:solidFill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if I want to post photos on social media?</a:t>
            </a:r>
          </a:p>
        </p:txBody>
      </p:sp>
      <p:pic>
        <p:nvPicPr>
          <p:cNvPr id="9" name="Picture 8" descr="A couple of elderly women looking at a computer&#10;&#10;Description automatically generated">
            <a:extLst>
              <a:ext uri="{FF2B5EF4-FFF2-40B4-BE49-F238E27FC236}">
                <a16:creationId xmlns:a16="http://schemas.microsoft.com/office/drawing/2014/main" id="{C5517ADE-B718-90C7-873F-302FA05AA44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6875" y="2055813"/>
            <a:ext cx="4676925" cy="3165676"/>
          </a:xfrm>
          <a:prstGeom prst="ellipse">
            <a:avLst/>
          </a:prstGeom>
          <a:ln w="190500" cap="rnd">
            <a:solidFill>
              <a:srgbClr val="1C649A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877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5" y="2017809"/>
            <a:ext cx="45215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C649A"/>
                </a:solidFill>
              </a:rPr>
              <a:t>You must </a:t>
            </a:r>
            <a:r>
              <a:rPr lang="en-US" sz="2400" b="1" dirty="0">
                <a:solidFill>
                  <a:srgbClr val="1C649A"/>
                </a:solidFill>
              </a:rPr>
              <a:t>never</a:t>
            </a:r>
            <a:r>
              <a:rPr lang="en-US" sz="2400" dirty="0">
                <a:solidFill>
                  <a:srgbClr val="1C649A"/>
                </a:solidFill>
              </a:rPr>
              <a:t> accept: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Money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Payment of any kind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Gifts of personal items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2400" dirty="0">
              <a:solidFill>
                <a:srgbClr val="1C649A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000" i="1" dirty="0">
                <a:solidFill>
                  <a:srgbClr val="1C649A"/>
                </a:solidFill>
              </a:rPr>
              <a:t>If your Friend insists, send an email with the details to the Guardian and to us at </a:t>
            </a:r>
            <a:r>
              <a:rPr lang="en-US" sz="2000" i="1" dirty="0">
                <a:solidFill>
                  <a:srgbClr val="1C649A"/>
                </a:solidFill>
                <a:hlinkClick r:id="rId5"/>
              </a:rPr>
              <a:t>volunteer@friendtofriendamerica.org</a:t>
            </a:r>
            <a:r>
              <a:rPr lang="en-US" sz="2000" i="1" dirty="0">
                <a:solidFill>
                  <a:srgbClr val="1C649A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1C649A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if my Friend offers me something?</a:t>
            </a:r>
          </a:p>
        </p:txBody>
      </p:sp>
      <p:pic>
        <p:nvPicPr>
          <p:cNvPr id="4" name="Picture 3" descr="A person pointing at something&#10;&#10;Description automatically generated">
            <a:extLst>
              <a:ext uri="{FF2B5EF4-FFF2-40B4-BE49-F238E27FC236}">
                <a16:creationId xmlns:a16="http://schemas.microsoft.com/office/drawing/2014/main" id="{633E2A41-ED9C-EA63-9A60-E0FD5ADFEF2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4658" y="1941080"/>
            <a:ext cx="5338441" cy="35592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F166C54-62C2-F236-48B4-A6BFCE48D826}"/>
              </a:ext>
            </a:extLst>
          </p:cNvPr>
          <p:cNvSpPr txBox="1"/>
          <p:nvPr/>
        </p:nvSpPr>
        <p:spPr>
          <a:xfrm>
            <a:off x="5698208" y="2055322"/>
            <a:ext cx="32756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1C649A"/>
                </a:solidFill>
              </a:rPr>
              <a:t>Why not?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1C649A"/>
                </a:solidFill>
              </a:rPr>
              <a:t>Your Friend may forget </a:t>
            </a:r>
            <a:br>
              <a:rPr lang="en-US" sz="1800" dirty="0">
                <a:solidFill>
                  <a:srgbClr val="1C649A"/>
                </a:solidFill>
              </a:rPr>
            </a:br>
            <a:r>
              <a:rPr lang="en-US" sz="1800" dirty="0">
                <a:solidFill>
                  <a:srgbClr val="1C649A"/>
                </a:solidFill>
              </a:rPr>
              <a:t>they gave it to you </a:t>
            </a:r>
            <a:br>
              <a:rPr lang="en-US" sz="1800" dirty="0">
                <a:solidFill>
                  <a:srgbClr val="1C649A"/>
                </a:solidFill>
              </a:rPr>
            </a:br>
            <a:r>
              <a:rPr lang="en-US" sz="1800" dirty="0">
                <a:solidFill>
                  <a:srgbClr val="1C649A"/>
                </a:solidFill>
              </a:rPr>
              <a:t>and think it’s stolen.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1C649A"/>
                </a:solidFill>
              </a:rPr>
              <a:t>The item may be of sentimental value to </a:t>
            </a:r>
            <a:br>
              <a:rPr lang="en-US" sz="1800" dirty="0">
                <a:solidFill>
                  <a:srgbClr val="1C649A"/>
                </a:solidFill>
              </a:rPr>
            </a:br>
            <a:r>
              <a:rPr lang="en-US" sz="1800" dirty="0">
                <a:solidFill>
                  <a:srgbClr val="1C649A"/>
                </a:solidFill>
              </a:rPr>
              <a:t>your Friend’s family.</a:t>
            </a:r>
          </a:p>
          <a:p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D40BD70-2632-FBAA-77AA-82094D7CB33C}"/>
              </a:ext>
            </a:extLst>
          </p:cNvPr>
          <p:cNvCxnSpPr/>
          <p:nvPr/>
        </p:nvCxnSpPr>
        <p:spPr>
          <a:xfrm>
            <a:off x="5214689" y="2040217"/>
            <a:ext cx="0" cy="2234647"/>
          </a:xfrm>
          <a:prstGeom prst="line">
            <a:avLst/>
          </a:prstGeom>
          <a:ln w="57150">
            <a:solidFill>
              <a:srgbClr val="1C6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19109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if I want to take my Friend on a car ride?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DFA74-7654-70EA-4A2B-937D49F564EF}"/>
              </a:ext>
            </a:extLst>
          </p:cNvPr>
          <p:cNvSpPr txBox="1"/>
          <p:nvPr/>
        </p:nvSpPr>
        <p:spPr>
          <a:xfrm>
            <a:off x="1010175" y="2017809"/>
            <a:ext cx="1017165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Your vehicle must be in </a:t>
            </a:r>
            <a:r>
              <a:rPr lang="en-US" sz="2400" b="1" dirty="0">
                <a:solidFill>
                  <a:srgbClr val="1C649A"/>
                </a:solidFill>
              </a:rPr>
              <a:t>good repair and properly insured</a:t>
            </a:r>
            <a:r>
              <a:rPr lang="en-US" sz="2400" dirty="0">
                <a:solidFill>
                  <a:srgbClr val="1C649A"/>
                </a:solidFill>
              </a:rPr>
              <a:t>. (Your legal liability is no different than if you drive a neighbor somewhere.)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1C649A"/>
                </a:solidFill>
              </a:rPr>
              <a:t>You need permission first! </a:t>
            </a:r>
            <a:r>
              <a:rPr lang="en-US" sz="2400" dirty="0">
                <a:solidFill>
                  <a:srgbClr val="1C649A"/>
                </a:solidFill>
              </a:rPr>
              <a:t>You must obtain permission in advance, in writing, from your Friend’s Guardian.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After you obtain permission, before you go, </a:t>
            </a:r>
            <a:r>
              <a:rPr lang="en-US" sz="2400" b="1" dirty="0">
                <a:solidFill>
                  <a:srgbClr val="1C649A"/>
                </a:solidFill>
              </a:rPr>
              <a:t>let the staff know your excursion timeline</a:t>
            </a:r>
            <a:r>
              <a:rPr lang="en-US" sz="2400" dirty="0">
                <a:solidFill>
                  <a:srgbClr val="1C649A"/>
                </a:solidFill>
              </a:rPr>
              <a:t> so they don’t worry and know when to expect your return.</a:t>
            </a: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1C649A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US" sz="2000" i="1" dirty="0">
                <a:solidFill>
                  <a:srgbClr val="1C649A"/>
                </a:solidFill>
              </a:rPr>
              <a:t>You’re not a chauffer, so don’t feel obligated to drive your Friend anywhere!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917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How do I set up my next visit?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DFA74-7654-70EA-4A2B-937D49F564EF}"/>
              </a:ext>
            </a:extLst>
          </p:cNvPr>
          <p:cNvSpPr txBox="1"/>
          <p:nvPr/>
        </p:nvSpPr>
        <p:spPr>
          <a:xfrm>
            <a:off x="1010174" y="2017809"/>
            <a:ext cx="1034362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You’re taking time out of your busy schedule to visit your Friend – and that’s much appreciated! But </a:t>
            </a:r>
            <a:r>
              <a:rPr lang="en-US" sz="2400" b="1" dirty="0">
                <a:solidFill>
                  <a:srgbClr val="1C649A"/>
                </a:solidFill>
              </a:rPr>
              <a:t>be careful what you say </a:t>
            </a:r>
            <a:r>
              <a:rPr lang="en-US" sz="2400" dirty="0">
                <a:solidFill>
                  <a:srgbClr val="1C649A"/>
                </a:solidFill>
              </a:rPr>
              <a:t>when you plan your next visit.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1C649A"/>
                </a:solidFill>
              </a:rPr>
              <a:t>Why? What if you were trying to schedule lunch with someone and they said:</a:t>
            </a:r>
          </a:p>
          <a:p>
            <a:pPr algn="ctr">
              <a:spcAft>
                <a:spcPts val="1200"/>
              </a:spcAft>
            </a:pPr>
            <a:r>
              <a:rPr lang="en-US" sz="2400" i="1" dirty="0">
                <a:solidFill>
                  <a:srgbClr val="1C649A"/>
                </a:solidFill>
              </a:rPr>
              <a:t>“I have somewhere important I have to be.”  …or…</a:t>
            </a:r>
          </a:p>
          <a:p>
            <a:pPr algn="ctr">
              <a:spcAft>
                <a:spcPts val="1200"/>
              </a:spcAft>
            </a:pPr>
            <a:r>
              <a:rPr lang="en-US" sz="2400" i="1" dirty="0">
                <a:solidFill>
                  <a:srgbClr val="1C649A"/>
                </a:solidFill>
              </a:rPr>
              <a:t>“I’m so busy – let me look at my schedule and get back to you.”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1C649A"/>
                </a:solidFill>
              </a:rPr>
              <a:t>You’d probably feel unimportant! If you make statements like this to your Friend, they may feel the same way. Instead, </a:t>
            </a:r>
            <a:r>
              <a:rPr lang="en-US" sz="2400" b="1" dirty="0">
                <a:solidFill>
                  <a:srgbClr val="1C649A"/>
                </a:solidFill>
              </a:rPr>
              <a:t>identify potential time slots in advance</a:t>
            </a:r>
            <a:r>
              <a:rPr lang="en-US" sz="2400" dirty="0">
                <a:solidFill>
                  <a:srgbClr val="1C649A"/>
                </a:solidFill>
              </a:rPr>
              <a:t>!</a:t>
            </a: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1C649A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505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5.jpeg" descr="A picture containing clothing, person, human face, indoor&#10;&#10;Description automatically generated">
            <a:extLst>
              <a:ext uri="{FF2B5EF4-FFF2-40B4-BE49-F238E27FC236}">
                <a16:creationId xmlns:a16="http://schemas.microsoft.com/office/drawing/2014/main" id="{2BB1781F-559B-1836-2FAA-86033BF2172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02091" y="1924820"/>
            <a:ext cx="2459940" cy="3280102"/>
          </a:xfrm>
          <a:prstGeom prst="ellipse">
            <a:avLst/>
          </a:prstGeom>
          <a:ln w="190500" cap="rnd">
            <a:solidFill>
              <a:srgbClr val="1C649A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6" y="2614055"/>
            <a:ext cx="68957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C649A"/>
                </a:solidFill>
              </a:rPr>
              <a:t>The need is great.</a:t>
            </a:r>
          </a:p>
          <a:p>
            <a:endParaRPr lang="en-US" sz="2800" dirty="0">
              <a:solidFill>
                <a:srgbClr val="1C649A"/>
              </a:solidFill>
            </a:endParaRPr>
          </a:p>
          <a:p>
            <a:r>
              <a:rPr lang="en-US" sz="2800" dirty="0">
                <a:solidFill>
                  <a:srgbClr val="1C649A"/>
                </a:solidFill>
              </a:rPr>
              <a:t>Far too many of the </a:t>
            </a:r>
            <a:r>
              <a:rPr lang="en-US" sz="2800" b="1" dirty="0">
                <a:solidFill>
                  <a:srgbClr val="1C649A"/>
                </a:solidFill>
              </a:rPr>
              <a:t>50,000 elderly persons </a:t>
            </a:r>
            <a:r>
              <a:rPr lang="en-US" sz="2800" dirty="0">
                <a:solidFill>
                  <a:srgbClr val="1C649A"/>
                </a:solidFill>
              </a:rPr>
              <a:t>living in senior care facilities in our service area are </a:t>
            </a:r>
            <a:r>
              <a:rPr lang="en-US" sz="2800" b="1" dirty="0">
                <a:solidFill>
                  <a:srgbClr val="1C649A"/>
                </a:solidFill>
              </a:rPr>
              <a:t>lonely</a:t>
            </a:r>
            <a:r>
              <a:rPr lang="en-US" sz="2800" dirty="0">
                <a:solidFill>
                  <a:srgbClr val="1C649A"/>
                </a:solidFill>
              </a:rPr>
              <a:t> and in need of companionship.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7 of 10 seniors </a:t>
            </a:r>
            <a:r>
              <a:rPr lang="en-US" b="1" u="sng" dirty="0">
                <a:solidFill>
                  <a:schemeClr val="bg1"/>
                </a:solidFill>
              </a:rPr>
              <a:t>never</a:t>
            </a:r>
            <a:r>
              <a:rPr lang="en-US" b="1" dirty="0">
                <a:solidFill>
                  <a:schemeClr val="bg1"/>
                </a:solidFill>
              </a:rPr>
              <a:t> have a visitor.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898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jpeg" descr="A collage of people smiling&#10;&#10;Description automatically generated with low confidence">
            <a:extLst>
              <a:ext uri="{FF2B5EF4-FFF2-40B4-BE49-F238E27FC236}">
                <a16:creationId xmlns:a16="http://schemas.microsoft.com/office/drawing/2014/main" id="{8B68309C-90F1-1629-5D9B-2AD2FACCE8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4373" y="2229892"/>
            <a:ext cx="3660775" cy="2881630"/>
          </a:xfrm>
          <a:prstGeom prst="rect">
            <a:avLst/>
          </a:prstGeom>
          <a:ln w="190500" cap="sq">
            <a:solidFill>
              <a:srgbClr val="1C649A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57E523D-6CE5-175A-C240-85D1BFD50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1D280C-179C-7E1E-4408-0CC55DC55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73105"/>
            <a:ext cx="60575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1C649A"/>
                </a:solidFill>
              </a:rPr>
              <a:t>Our </a:t>
            </a:r>
            <a:r>
              <a:rPr lang="en-US" b="1" dirty="0">
                <a:solidFill>
                  <a:srgbClr val="1C649A"/>
                </a:solidFill>
              </a:rPr>
              <a:t>vision</a:t>
            </a:r>
            <a:r>
              <a:rPr lang="en-US" dirty="0">
                <a:solidFill>
                  <a:srgbClr val="1C649A"/>
                </a:solidFill>
              </a:rPr>
              <a:t> is to end loneliness in the lives of seniors, one senior at a time, “Friend to Friend”.</a:t>
            </a:r>
          </a:p>
          <a:p>
            <a:pPr marL="0" indent="0">
              <a:buNone/>
            </a:pPr>
            <a:endParaRPr lang="en-US" dirty="0">
              <a:solidFill>
                <a:srgbClr val="1C649A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1C649A"/>
                </a:solidFill>
              </a:rPr>
              <a:t>Our </a:t>
            </a:r>
            <a:r>
              <a:rPr lang="en-US" b="1" dirty="0">
                <a:solidFill>
                  <a:srgbClr val="1C649A"/>
                </a:solidFill>
              </a:rPr>
              <a:t>mission </a:t>
            </a:r>
            <a:r>
              <a:rPr lang="en-US" dirty="0">
                <a:solidFill>
                  <a:srgbClr val="1C649A"/>
                </a:solidFill>
              </a:rPr>
              <a:t>is to recruit and train volunteers in the community to visit lonely and isolated seniors.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5786F4-C40B-3A1B-9F4E-ED5BCCBA3FAC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634C74E-A824-F736-EC35-19A198883FF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Who are we?</a:t>
            </a:r>
          </a:p>
        </p:txBody>
      </p:sp>
      <p:cxnSp>
        <p:nvCxnSpPr>
          <p:cNvPr id="2" name="Line 32">
            <a:extLst>
              <a:ext uri="{FF2B5EF4-FFF2-40B4-BE49-F238E27FC236}">
                <a16:creationId xmlns:a16="http://schemas.microsoft.com/office/drawing/2014/main" id="{7B639B45-B76C-0D7F-83DB-94E8F7DD1FE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7FED67EA-6772-D770-2F0B-8BFDABC518D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506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50BD3B-6FF7-B411-3965-E139C5EA9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0552" y="1973105"/>
            <a:ext cx="5181600" cy="435133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1C649A"/>
                </a:solidFill>
              </a:rPr>
              <a:t>40</a:t>
            </a:r>
            <a:r>
              <a:rPr lang="en-US" sz="1800" dirty="0">
                <a:solidFill>
                  <a:srgbClr val="1C649A"/>
                </a:solidFill>
              </a:rPr>
              <a:t> years supporting Puget Sound residents.</a:t>
            </a:r>
          </a:p>
          <a:p>
            <a:r>
              <a:rPr lang="en-US" sz="1800" b="1" dirty="0">
                <a:solidFill>
                  <a:srgbClr val="1C649A"/>
                </a:solidFill>
              </a:rPr>
              <a:t>70,000</a:t>
            </a:r>
            <a:r>
              <a:rPr lang="en-US" sz="1800" dirty="0">
                <a:solidFill>
                  <a:srgbClr val="1C649A"/>
                </a:solidFill>
              </a:rPr>
              <a:t> senior care residents in our service area.</a:t>
            </a:r>
          </a:p>
          <a:p>
            <a:r>
              <a:rPr lang="en-US" sz="1800" kern="0" dirty="0">
                <a:solidFill>
                  <a:srgbClr val="1C649A"/>
                </a:solidFill>
                <a:latin typeface="Calibri" panose="020F0502020204030204" pitchFamily="34" charset="0"/>
              </a:rPr>
              <a:t>Supporting </a:t>
            </a:r>
            <a:r>
              <a:rPr lang="en-US" sz="1800" b="1" kern="0" dirty="0">
                <a:solidFill>
                  <a:srgbClr val="1C649A"/>
                </a:solidFill>
                <a:latin typeface="Calibri" panose="020F0502020204030204" pitchFamily="34" charset="0"/>
              </a:rPr>
              <a:t>150</a:t>
            </a:r>
            <a:r>
              <a:rPr lang="en-US" sz="1800" kern="0" dirty="0">
                <a:solidFill>
                  <a:srgbClr val="1C649A"/>
                </a:solidFill>
                <a:latin typeface="Calibri" panose="020F0502020204030204" pitchFamily="34" charset="0"/>
              </a:rPr>
              <a:t> Volunteer/Senior relationships.</a:t>
            </a:r>
          </a:p>
          <a:p>
            <a:r>
              <a:rPr lang="en-US" sz="1800" kern="0" dirty="0">
                <a:solidFill>
                  <a:srgbClr val="1C649A"/>
                </a:solidFill>
                <a:latin typeface="Calibri" panose="020F0502020204030204" pitchFamily="34" charset="0"/>
              </a:rPr>
              <a:t>A </a:t>
            </a:r>
            <a:r>
              <a:rPr lang="en-US" sz="1800" b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501(c)(3)</a:t>
            </a:r>
            <a:r>
              <a:rPr lang="en-US" sz="1800" b="1" kern="0" spc="-5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Non-profit</a:t>
            </a:r>
            <a:r>
              <a:rPr lang="en-US" sz="1800" kern="0" spc="-3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kern="0" spc="-1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organization.</a:t>
            </a:r>
          </a:p>
          <a:p>
            <a:r>
              <a:rPr lang="en-US" sz="1800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Leaders live &amp; work in the greater Seattle area, matching volunteers in </a:t>
            </a:r>
            <a:r>
              <a:rPr lang="en-US" sz="1800" b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z="1800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Puget Sound counties: King, Kitsap, Pierce, Snohomish, and Thurston.</a:t>
            </a:r>
          </a:p>
          <a:p>
            <a:endParaRPr lang="en-US" sz="1800" kern="0" spc="-10" dirty="0">
              <a:solidFill>
                <a:srgbClr val="1C649A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>
              <a:solidFill>
                <a:srgbClr val="1C649A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4A189-EBE2-D223-0109-8BF5C1934ADB}"/>
              </a:ext>
            </a:extLst>
          </p:cNvPr>
          <p:cNvSpPr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US" sz="1400">
              <a:solidFill>
                <a:srgbClr val="002060"/>
              </a:solidFill>
            </a:endParaRP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6046BC-F230-F60D-3110-E849E4F8376E}"/>
              </a:ext>
            </a:extLst>
          </p:cNvPr>
          <p:cNvSpPr txBox="1"/>
          <p:nvPr/>
        </p:nvSpPr>
        <p:spPr>
          <a:xfrm>
            <a:off x="-1" y="4727617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</a:t>
            </a:r>
            <a:r>
              <a:rPr lang="en-US" sz="2400" b="1" i="1" kern="0" spc="-55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want</a:t>
            </a:r>
            <a:r>
              <a:rPr lang="en-US" sz="2400" b="1" i="1" kern="0" spc="-65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z="2400" b="1" i="1" kern="0" spc="-55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GROW</a:t>
            </a:r>
            <a:r>
              <a:rPr lang="en-US" sz="2400" b="1" i="1" kern="0" spc="-7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z="2400" b="1" i="1" kern="0" spc="-55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</a:t>
            </a:r>
            <a:r>
              <a:rPr lang="en-US" sz="2400" b="1" i="1" kern="0" spc="-7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b="1" i="1" kern="0" spc="-6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increasing needs of our community!</a:t>
            </a:r>
            <a:endParaRPr lang="en-US" sz="2800" i="1" dirty="0">
              <a:solidFill>
                <a:srgbClr val="1C649A"/>
              </a:solidFill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4FD4B38-EF0D-B032-CF6C-4B9F980031DE}"/>
              </a:ext>
            </a:extLst>
          </p:cNvPr>
          <p:cNvSpPr txBox="1">
            <a:spLocks/>
          </p:cNvSpPr>
          <p:nvPr/>
        </p:nvSpPr>
        <p:spPr>
          <a:xfrm>
            <a:off x="6018650" y="197310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1C649A"/>
                </a:solidFill>
              </a:rPr>
              <a:t>2013-2020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1C649A"/>
                </a:solidFill>
              </a:rPr>
              <a:t>814 </a:t>
            </a:r>
            <a:r>
              <a:rPr lang="en-US" sz="1800" dirty="0">
                <a:solidFill>
                  <a:srgbClr val="1C649A"/>
                </a:solidFill>
              </a:rPr>
              <a:t>Volunteer Applications. </a:t>
            </a:r>
            <a:br>
              <a:rPr lang="en-US" sz="1800" dirty="0">
                <a:solidFill>
                  <a:srgbClr val="1C649A"/>
                </a:solidFill>
              </a:rPr>
            </a:br>
            <a:r>
              <a:rPr lang="en-US" sz="1800" b="1" dirty="0">
                <a:solidFill>
                  <a:srgbClr val="1C649A"/>
                </a:solidFill>
              </a:rPr>
              <a:t>564</a:t>
            </a:r>
            <a:r>
              <a:rPr lang="en-US" sz="1800" dirty="0">
                <a:solidFill>
                  <a:srgbClr val="1C649A"/>
                </a:solidFill>
              </a:rPr>
              <a:t> Requests for Services.</a:t>
            </a:r>
          </a:p>
          <a:p>
            <a:endParaRPr lang="en-US" sz="1800" dirty="0">
              <a:solidFill>
                <a:srgbClr val="1C649A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1C649A"/>
                </a:solidFill>
              </a:rPr>
              <a:t>2020-2022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1C649A"/>
                </a:solidFill>
              </a:rPr>
              <a:t>600 </a:t>
            </a:r>
            <a:r>
              <a:rPr lang="en-US" sz="1800" dirty="0">
                <a:solidFill>
                  <a:srgbClr val="1C649A"/>
                </a:solidFill>
              </a:rPr>
              <a:t>Residents supported via Virtual Connections during COVID-19 pandemic.</a:t>
            </a:r>
          </a:p>
          <a:p>
            <a:endParaRPr lang="en-US" sz="2000" dirty="0">
              <a:solidFill>
                <a:srgbClr val="1C649A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4DF193-F2B0-2D81-8E77-C5103329EA2D}"/>
              </a:ext>
            </a:extLst>
          </p:cNvPr>
          <p:cNvCxnSpPr/>
          <p:nvPr/>
        </p:nvCxnSpPr>
        <p:spPr>
          <a:xfrm>
            <a:off x="5781849" y="2040217"/>
            <a:ext cx="0" cy="2234647"/>
          </a:xfrm>
          <a:prstGeom prst="line">
            <a:avLst/>
          </a:prstGeom>
          <a:ln w="57150">
            <a:solidFill>
              <a:srgbClr val="1C6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5EC8383-E64C-D35E-1D6C-60B0246B9277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2B05CB0-096A-8DA4-C8F3-BC6034480F6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Friend to Friend – By the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63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892FFAC-F79F-ABBA-3598-D128C66BAA6C}"/>
              </a:ext>
            </a:extLst>
          </p:cNvPr>
          <p:cNvGrpSpPr>
            <a:grpSpLocks/>
          </p:cNvGrpSpPr>
          <p:nvPr/>
        </p:nvGrpSpPr>
        <p:grpSpPr bwMode="auto">
          <a:xfrm>
            <a:off x="2309812" y="981976"/>
            <a:ext cx="7572375" cy="1270000"/>
            <a:chOff x="0" y="0"/>
            <a:chExt cx="11925" cy="2000"/>
          </a:xfrm>
        </p:grpSpPr>
        <p:pic>
          <p:nvPicPr>
            <p:cNvPr id="8" name="docshape6">
              <a:extLst>
                <a:ext uri="{FF2B5EF4-FFF2-40B4-BE49-F238E27FC236}">
                  <a16:creationId xmlns:a16="http://schemas.microsoft.com/office/drawing/2014/main" id="{7D339D66-B1C1-F660-74B4-8A5B2A9D13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919" cy="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docshape7" descr="Icon  Description automatically generated">
              <a:extLst>
                <a:ext uri="{FF2B5EF4-FFF2-40B4-BE49-F238E27FC236}">
                  <a16:creationId xmlns:a16="http://schemas.microsoft.com/office/drawing/2014/main" id="{94534B5E-631C-E422-E114-B64D28825C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49" y="0"/>
              <a:ext cx="2176" cy="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docshape8">
              <a:extLst>
                <a:ext uri="{FF2B5EF4-FFF2-40B4-BE49-F238E27FC236}">
                  <a16:creationId xmlns:a16="http://schemas.microsoft.com/office/drawing/2014/main" id="{D5DB50F7-D38D-0403-24FA-62814380B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1925" cy="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929640" marR="1036320" algn="ctr">
                <a:spcBef>
                  <a:spcPts val="1210"/>
                </a:spcBef>
                <a:spcAft>
                  <a:spcPts val="0"/>
                </a:spcAft>
              </a:pP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Ending loneliness</a:t>
              </a:r>
              <a:r>
                <a:rPr lang="en-US" sz="1800" i="1" spc="-5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lives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en-US" sz="1800" i="1" spc="-5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seniors,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one senior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en-US" sz="1800" i="1" spc="-5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i="1" spc="-10" dirty="0">
                  <a:solidFill>
                    <a:srgbClr val="1F4E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time!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6" name="Subtitle 5">
            <a:extLst>
              <a:ext uri="{FF2B5EF4-FFF2-40B4-BE49-F238E27FC236}">
                <a16:creationId xmlns:a16="http://schemas.microsoft.com/office/drawing/2014/main" id="{B80BF3F5-B2B3-424B-0DD9-09457BDAD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b="1" cap="small" dirty="0">
                <a:solidFill>
                  <a:srgbClr val="1C649A"/>
                </a:solidFill>
              </a:rPr>
              <a:t>Volunteer Training</a:t>
            </a:r>
          </a:p>
          <a:p>
            <a:endParaRPr lang="en-US" dirty="0"/>
          </a:p>
          <a:p>
            <a:r>
              <a:rPr lang="en-US" sz="3200" b="1" dirty="0">
                <a:solidFill>
                  <a:srgbClr val="1C649A"/>
                </a:solidFill>
              </a:rPr>
              <a:t>Part 1 – Visiting Your Friend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CE8221-18AF-3E36-82C5-1DE7885B9D2D}"/>
              </a:ext>
            </a:extLst>
          </p:cNvPr>
          <p:cNvCxnSpPr>
            <a:cxnSpLocks/>
          </p:cNvCxnSpPr>
          <p:nvPr/>
        </p:nvCxnSpPr>
        <p:spPr>
          <a:xfrm>
            <a:off x="0" y="2910980"/>
            <a:ext cx="12192000" cy="0"/>
          </a:xfrm>
          <a:prstGeom prst="line">
            <a:avLst/>
          </a:prstGeom>
          <a:ln w="69850">
            <a:solidFill>
              <a:srgbClr val="1C6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957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5" y="2017809"/>
            <a:ext cx="68957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C649A"/>
                </a:solidFill>
              </a:rPr>
              <a:t>Per Month, at least: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1C649A"/>
                </a:solidFill>
              </a:rPr>
              <a:t>2 visits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1C649A"/>
                </a:solidFill>
              </a:rPr>
              <a:t>2 contact hours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1C649A"/>
              </a:solidFill>
            </a:endParaRPr>
          </a:p>
          <a:p>
            <a:r>
              <a:rPr lang="en-US" sz="2800" dirty="0">
                <a:solidFill>
                  <a:srgbClr val="1C649A"/>
                </a:solidFill>
              </a:rPr>
              <a:t>Examples: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1C649A"/>
                </a:solidFill>
              </a:rPr>
              <a:t>Four 30-minute visits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1C649A"/>
                </a:solidFill>
              </a:rPr>
              <a:t>Two 1-hour visits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What’s my time commitment?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9FA118FE-A5F5-3B4A-ADE3-0E740E75DD0C}"/>
              </a:ext>
            </a:extLst>
          </p:cNvPr>
          <p:cNvSpPr txBox="1">
            <a:spLocks/>
          </p:cNvSpPr>
          <p:nvPr/>
        </p:nvSpPr>
        <p:spPr>
          <a:xfrm>
            <a:off x="8321444" y="2519221"/>
            <a:ext cx="3224942" cy="2126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i="1" dirty="0">
                <a:solidFill>
                  <a:srgbClr val="1C649A"/>
                </a:solidFill>
              </a:rPr>
              <a:t>Work with your Friend to find a schedule &amp; routine that benefit </a:t>
            </a:r>
            <a:br>
              <a:rPr lang="en-US" i="1" dirty="0">
                <a:solidFill>
                  <a:srgbClr val="1C649A"/>
                </a:solidFill>
              </a:rPr>
            </a:br>
            <a:r>
              <a:rPr lang="en-US" i="1" dirty="0">
                <a:solidFill>
                  <a:srgbClr val="1C649A"/>
                </a:solidFill>
              </a:rPr>
              <a:t>both of you!</a:t>
            </a:r>
          </a:p>
        </p:txBody>
      </p:sp>
      <p:pic>
        <p:nvPicPr>
          <p:cNvPr id="11" name="Picture 10" descr="A person and a nurse talking to each other&#10;&#10;Description automatically generated">
            <a:extLst>
              <a:ext uri="{FF2B5EF4-FFF2-40B4-BE49-F238E27FC236}">
                <a16:creationId xmlns:a16="http://schemas.microsoft.com/office/drawing/2014/main" id="{5D7D8857-6029-177C-83C0-C493D98792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1896" y="2336725"/>
            <a:ext cx="3431459" cy="2491940"/>
          </a:xfrm>
          <a:prstGeom prst="ellipse">
            <a:avLst/>
          </a:prstGeom>
          <a:ln w="190500" cap="rnd">
            <a:solidFill>
              <a:srgbClr val="1C649A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837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6" y="1959416"/>
            <a:ext cx="10171649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1C649A"/>
                </a:solidFill>
              </a:rPr>
              <a:t>Check the email </a:t>
            </a:r>
            <a:r>
              <a:rPr lang="en-US" sz="2800" dirty="0">
                <a:solidFill>
                  <a:srgbClr val="1C649A"/>
                </a:solidFill>
              </a:rPr>
              <a:t>you receive after you’re matched – it contains your Friend’s contact information. 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b="1" dirty="0">
                <a:solidFill>
                  <a:srgbClr val="1C649A"/>
                </a:solidFill>
              </a:rPr>
              <a:t>Contact your Friend </a:t>
            </a:r>
            <a:r>
              <a:rPr lang="en-US" sz="2800" dirty="0">
                <a:solidFill>
                  <a:srgbClr val="1C649A"/>
                </a:solidFill>
              </a:rPr>
              <a:t>(or their Guardian) to arrange the visit.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endParaRPr lang="en-US" sz="2800" dirty="0">
              <a:solidFill>
                <a:srgbClr val="1C649A"/>
              </a:solidFill>
            </a:endParaRPr>
          </a:p>
          <a:p>
            <a:pPr marL="514350" indent="-51435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You’ll usually schedule visits directly with your Friend, or sometimes, via their Guardian.</a:t>
            </a:r>
          </a:p>
          <a:p>
            <a:pPr marL="514350" indent="-51435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1C649A"/>
                </a:solidFill>
              </a:rPr>
              <a:t>The Guardian may ask to be present during your first visit to help with introductions.</a:t>
            </a:r>
            <a:endParaRPr lang="en-US" sz="2800" dirty="0">
              <a:solidFill>
                <a:srgbClr val="1C649A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How do I set up my first visit?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E41BE7-1714-EAC4-0932-6176F95BB79D}"/>
              </a:ext>
            </a:extLst>
          </p:cNvPr>
          <p:cNvCxnSpPr>
            <a:cxnSpLocks/>
          </p:cNvCxnSpPr>
          <p:nvPr/>
        </p:nvCxnSpPr>
        <p:spPr>
          <a:xfrm flipH="1">
            <a:off x="4374904" y="3989733"/>
            <a:ext cx="2713222" cy="0"/>
          </a:xfrm>
          <a:prstGeom prst="line">
            <a:avLst/>
          </a:prstGeom>
          <a:ln w="57150">
            <a:solidFill>
              <a:srgbClr val="1C6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1E53BA-859B-4FAE-14C6-05249CEF8F8A}"/>
              </a:ext>
            </a:extLst>
          </p:cNvPr>
          <p:cNvSpPr txBox="1"/>
          <p:nvPr/>
        </p:nvSpPr>
        <p:spPr>
          <a:xfrm>
            <a:off x="0" y="5107576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1600" b="1" dirty="0">
                <a:solidFill>
                  <a:srgbClr val="FF0000"/>
                </a:solidFill>
              </a:rPr>
              <a:t>Important!</a:t>
            </a:r>
            <a:r>
              <a:rPr lang="en-US" sz="1600" dirty="0">
                <a:solidFill>
                  <a:srgbClr val="1C649A"/>
                </a:solidFill>
              </a:rPr>
              <a:t> When you email your Friend or their Guardian, please include us (</a:t>
            </a:r>
            <a:r>
              <a:rPr lang="en-US" sz="1600" dirty="0">
                <a:solidFill>
                  <a:srgbClr val="1C649A"/>
                </a:solidFill>
                <a:hlinkClick r:id="rId5"/>
              </a:rPr>
              <a:t>volunteer@friendtofriendamerica.org</a:t>
            </a:r>
            <a:r>
              <a:rPr lang="en-US" sz="1600" dirty="0">
                <a:solidFill>
                  <a:srgbClr val="1C649A"/>
                </a:solidFill>
              </a:rPr>
              <a:t>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615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536E5-1BA3-3323-1146-57B84980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176" y="3429000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7 of 10 seniors </a:t>
            </a:r>
            <a:r>
              <a:rPr lang="en-US" sz="4000" u="sng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never</a:t>
            </a:r>
            <a:r>
              <a:rPr lang="en-US" sz="4000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have a visitor.</a:t>
            </a: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066B6-C8BD-1C96-0B3F-919DC9D5D01D}"/>
              </a:ext>
            </a:extLst>
          </p:cNvPr>
          <p:cNvSpPr txBox="1"/>
          <p:nvPr/>
        </p:nvSpPr>
        <p:spPr>
          <a:xfrm>
            <a:off x="1010174" y="2017809"/>
            <a:ext cx="105155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Listen!</a:t>
            </a:r>
            <a:r>
              <a:rPr lang="en-US" sz="2000" dirty="0">
                <a:solidFill>
                  <a:srgbClr val="1C649A"/>
                </a:solidFill>
              </a:rPr>
              <a:t> Be non-judgmental &amp; accept attitudes, feelings, and fears. 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Let your Friend talk! </a:t>
            </a:r>
            <a:r>
              <a:rPr lang="en-US" sz="2000" dirty="0">
                <a:solidFill>
                  <a:srgbClr val="1C649A"/>
                </a:solidFill>
              </a:rPr>
              <a:t>Sometimes, your Friend just wants to share. You provide emotional support just by being there!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Smile and be cheerful! </a:t>
            </a:r>
            <a:r>
              <a:rPr lang="en-US" sz="2000" dirty="0">
                <a:solidFill>
                  <a:srgbClr val="1C649A"/>
                </a:solidFill>
              </a:rPr>
              <a:t>Avoid talk of unpleasant events like disasters or accidents. </a:t>
            </a:r>
            <a:br>
              <a:rPr lang="en-US" sz="2000" dirty="0">
                <a:solidFill>
                  <a:srgbClr val="1C649A"/>
                </a:solidFill>
              </a:rPr>
            </a:br>
            <a:r>
              <a:rPr lang="en-US" sz="2000" b="1" dirty="0">
                <a:solidFill>
                  <a:srgbClr val="1C649A"/>
                </a:solidFill>
              </a:rPr>
              <a:t>Tip</a:t>
            </a:r>
            <a:r>
              <a:rPr lang="en-US" sz="2000" dirty="0">
                <a:solidFill>
                  <a:srgbClr val="1C649A"/>
                </a:solidFill>
              </a:rPr>
              <a:t>: If they’re interested in current events, bring a local newspaper or magazine to read to your Friend – this helps them feel connected to the community.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Be patient! </a:t>
            </a:r>
            <a:r>
              <a:rPr lang="en-US" sz="2000" dirty="0">
                <a:solidFill>
                  <a:srgbClr val="1C649A"/>
                </a:solidFill>
              </a:rPr>
              <a:t>Repetitious old stories serve a purpose. Ask questions about their family members, even if they have passed away. Your Friend can reminisce – and this is a comfort to them.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1C649A"/>
                </a:solidFill>
              </a:rPr>
              <a:t>Avoid controversial topics! </a:t>
            </a:r>
            <a:r>
              <a:rPr lang="en-US" sz="2000" dirty="0">
                <a:solidFill>
                  <a:srgbClr val="1C649A"/>
                </a:solidFill>
              </a:rPr>
              <a:t>This includes politics and religion.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F2719-3033-91B5-1523-37CC8AD978D6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0F3A592-5A15-8060-7BC8-4C6EF8C0160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How do I keep my visit friendly?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050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50BD3B-6FF7-B411-3965-E139C5EA9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0552" y="1973105"/>
            <a:ext cx="4670100" cy="2598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1C649A"/>
                </a:solidFill>
              </a:rPr>
              <a:t>Empathy</a:t>
            </a:r>
            <a:r>
              <a:rPr lang="en-US" sz="2000" b="0" i="0" dirty="0">
                <a:solidFill>
                  <a:srgbClr val="1C649A"/>
                </a:solidFill>
                <a:effectLst/>
              </a:rPr>
              <a:t> is understanding and seeing things </a:t>
            </a:r>
            <a:r>
              <a:rPr lang="en-US" sz="2000" b="0" dirty="0">
                <a:solidFill>
                  <a:srgbClr val="1C649A"/>
                </a:solidFill>
                <a:effectLst/>
              </a:rPr>
              <a:t>through</a:t>
            </a:r>
            <a:r>
              <a:rPr lang="en-US" sz="2000" b="0" i="0" dirty="0">
                <a:solidFill>
                  <a:srgbClr val="1C649A"/>
                </a:solidFill>
                <a:effectLst/>
              </a:rPr>
              <a:t> someone else's eyes. </a:t>
            </a:r>
          </a:p>
          <a:p>
            <a:pPr marL="0" indent="0" algn="l" fontAlgn="base">
              <a:buNone/>
            </a:pPr>
            <a:r>
              <a:rPr lang="en-US" sz="2000" b="0" i="0" dirty="0">
                <a:solidFill>
                  <a:srgbClr val="1C649A"/>
                </a:solidFill>
                <a:effectLst/>
              </a:rPr>
              <a:t>You step into the other person’s shoes and connect with them on a deeper level.</a:t>
            </a:r>
          </a:p>
          <a:p>
            <a:pPr marL="0" indent="0" algn="l" fontAlgn="base">
              <a:buNone/>
            </a:pPr>
            <a:r>
              <a:rPr lang="en-US" sz="2000" dirty="0">
                <a:solidFill>
                  <a:srgbClr val="1C649A"/>
                </a:solidFill>
              </a:rPr>
              <a:t>When you empathize with a person, you think beyond your own reality and imagine yourself in their situation—</a:t>
            </a:r>
            <a:r>
              <a:rPr lang="en-US" sz="2000" b="1" dirty="0">
                <a:solidFill>
                  <a:srgbClr val="1C649A"/>
                </a:solidFill>
              </a:rPr>
              <a:t>understanding the experience as if it was your own</a:t>
            </a:r>
            <a:r>
              <a:rPr lang="en-US" sz="2000" dirty="0">
                <a:solidFill>
                  <a:srgbClr val="1C649A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4A189-EBE2-D223-0109-8BF5C1934ADB}"/>
              </a:ext>
            </a:extLst>
          </p:cNvPr>
          <p:cNvSpPr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US" sz="1400">
              <a:solidFill>
                <a:srgbClr val="002060"/>
              </a:solidFill>
            </a:endParaRPr>
          </a:p>
        </p:txBody>
      </p:sp>
      <p:cxnSp>
        <p:nvCxnSpPr>
          <p:cNvPr id="7" name="Line 32">
            <a:extLst>
              <a:ext uri="{FF2B5EF4-FFF2-40B4-BE49-F238E27FC236}">
                <a16:creationId xmlns:a16="http://schemas.microsoft.com/office/drawing/2014/main" id="{C128CB80-393B-E410-223B-40C11B7F12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660" y="5808913"/>
            <a:ext cx="8991711" cy="0"/>
          </a:xfrm>
          <a:prstGeom prst="line">
            <a:avLst/>
          </a:prstGeom>
          <a:noFill/>
          <a:ln w="28575">
            <a:solidFill>
              <a:srgbClr val="4471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docshape11">
            <a:extLst>
              <a:ext uri="{FF2B5EF4-FFF2-40B4-BE49-F238E27FC236}">
                <a16:creationId xmlns:a16="http://schemas.microsoft.com/office/drawing/2014/main" id="{8B3A7887-E17A-8A7E-FA11-81ADE854CC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6026" y="5649254"/>
            <a:ext cx="3644254" cy="65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6046BC-F230-F60D-3110-E849E4F8376E}"/>
              </a:ext>
            </a:extLst>
          </p:cNvPr>
          <p:cNvSpPr txBox="1"/>
          <p:nvPr/>
        </p:nvSpPr>
        <p:spPr>
          <a:xfrm>
            <a:off x="-1" y="4727617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Treat your Friend as an equal, the way you would treat a friend, by having </a:t>
            </a:r>
            <a:b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b="1" i="1" kern="0" dirty="0">
                <a:solidFill>
                  <a:srgbClr val="1C649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EMPATHY, not pity. Your care and concern will help your Friend cope.</a:t>
            </a:r>
            <a:endParaRPr lang="en-US" sz="2800" i="1" dirty="0">
              <a:solidFill>
                <a:srgbClr val="1C649A"/>
              </a:solidFill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4FD4B38-EF0D-B032-CF6C-4B9F980031DE}"/>
              </a:ext>
            </a:extLst>
          </p:cNvPr>
          <p:cNvSpPr txBox="1">
            <a:spLocks/>
          </p:cNvSpPr>
          <p:nvPr/>
        </p:nvSpPr>
        <p:spPr>
          <a:xfrm>
            <a:off x="6193046" y="1973105"/>
            <a:ext cx="5007203" cy="2598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rgbClr val="1C649A"/>
                </a:solidFill>
              </a:rPr>
              <a:t>Sympathy </a:t>
            </a:r>
            <a:r>
              <a:rPr lang="en-US" sz="2000" dirty="0">
                <a:solidFill>
                  <a:srgbClr val="1C649A"/>
                </a:solidFill>
              </a:rPr>
              <a:t>is feeling compassion or pity </a:t>
            </a:r>
            <a:br>
              <a:rPr lang="en-US" sz="2000" dirty="0">
                <a:solidFill>
                  <a:srgbClr val="1C649A"/>
                </a:solidFill>
              </a:rPr>
            </a:br>
            <a:r>
              <a:rPr lang="en-US" sz="2000" dirty="0">
                <a:solidFill>
                  <a:srgbClr val="1C649A"/>
                </a:solidFill>
              </a:rPr>
              <a:t>for someone.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1C649A"/>
                </a:solidFill>
              </a:rPr>
              <a:t>With sympathy, you might not fully understand a person's experience, but </a:t>
            </a:r>
            <a:br>
              <a:rPr lang="en-US" sz="2000" dirty="0">
                <a:solidFill>
                  <a:srgbClr val="1C649A"/>
                </a:solidFill>
              </a:rPr>
            </a:br>
            <a:r>
              <a:rPr lang="en-US" sz="2000" dirty="0">
                <a:solidFill>
                  <a:srgbClr val="1C649A"/>
                </a:solidFill>
              </a:rPr>
              <a:t>you recognize their hardship and express </a:t>
            </a:r>
            <a:br>
              <a:rPr lang="en-US" sz="2000" dirty="0">
                <a:solidFill>
                  <a:srgbClr val="1C649A"/>
                </a:solidFill>
              </a:rPr>
            </a:br>
            <a:r>
              <a:rPr lang="en-US" sz="2000" dirty="0">
                <a:solidFill>
                  <a:srgbClr val="1C649A"/>
                </a:solidFill>
              </a:rPr>
              <a:t>your concern.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1C649A"/>
                </a:solidFill>
              </a:rPr>
              <a:t>When you sympathize with someone, you say, “I feel sorry for you.” 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4DF193-F2B0-2D81-8E77-C5103329EA2D}"/>
              </a:ext>
            </a:extLst>
          </p:cNvPr>
          <p:cNvCxnSpPr/>
          <p:nvPr/>
        </p:nvCxnSpPr>
        <p:spPr>
          <a:xfrm>
            <a:off x="5781849" y="2040217"/>
            <a:ext cx="0" cy="2234647"/>
          </a:xfrm>
          <a:prstGeom prst="line">
            <a:avLst/>
          </a:prstGeom>
          <a:ln w="57150">
            <a:solidFill>
              <a:srgbClr val="1C6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5EC8383-E64C-D35E-1D6C-60B0246B9277}"/>
              </a:ext>
            </a:extLst>
          </p:cNvPr>
          <p:cNvSpPr/>
          <p:nvPr/>
        </p:nvSpPr>
        <p:spPr>
          <a:xfrm>
            <a:off x="0" y="0"/>
            <a:ext cx="12192000" cy="1564969"/>
          </a:xfrm>
          <a:prstGeom prst="rect">
            <a:avLst/>
          </a:prstGeom>
          <a:solidFill>
            <a:srgbClr val="1C64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2B05CB0-096A-8DA4-C8F3-BC6034480F6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What is empathy? Is it the same as sympathy?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37917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7qz1IIzI"/>
  <p:tag name="ARTICULATE_SLIDE_THUMBNAIL_REFRESH" val="1"/>
  <p:tag name="ARTICULATE_PROJECT_OPEN" val="0"/>
  <p:tag name="ARTICULATE_SLIDE_COUNT" val="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742</TotalTime>
  <Words>2536</Words>
  <Application>Microsoft Office PowerPoint</Application>
  <PresentationFormat>Widescreen</PresentationFormat>
  <Paragraphs>231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Merriweather</vt:lpstr>
      <vt:lpstr>Symbol</vt:lpstr>
      <vt:lpstr>Times New Roman</vt:lpstr>
      <vt:lpstr>Wingdings</vt:lpstr>
      <vt:lpstr>Office Theme</vt:lpstr>
      <vt:lpstr>PowerPoint Presentation</vt:lpstr>
      <vt:lpstr>7 of 10 seniors never have a visitor.</vt:lpstr>
      <vt:lpstr>PowerPoint Presentation</vt:lpstr>
      <vt:lpstr>PowerPoint Presentation</vt:lpstr>
      <vt:lpstr>PowerPoint Presentation</vt:lpstr>
      <vt:lpstr>7 of 10 seniors never have a visitor.</vt:lpstr>
      <vt:lpstr>7 of 10 seniors never have a visitor.</vt:lpstr>
      <vt:lpstr>7 of 10 seniors never have a visitor.</vt:lpstr>
      <vt:lpstr>PowerPoint Presentation</vt:lpstr>
      <vt:lpstr>7 of 10 seniors never have a visitor.</vt:lpstr>
      <vt:lpstr>7 of 10 seniors never have a visitor.</vt:lpstr>
      <vt:lpstr>7 of 10 seniors never have a visitor.</vt:lpstr>
      <vt:lpstr>7 of 10 seniors never have a visitor.</vt:lpstr>
      <vt:lpstr>7 of 10 seniors never have a visitor.</vt:lpstr>
      <vt:lpstr>7 of 10 seniors never have a visitor.</vt:lpstr>
      <vt:lpstr>7 of 10 seniors never have a visitor.</vt:lpstr>
      <vt:lpstr>7 of 10 seniors never have a visitor.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McEntire-Orbach</dc:creator>
  <cp:lastModifiedBy>Allison Ruby</cp:lastModifiedBy>
  <cp:revision>1329</cp:revision>
  <dcterms:created xsi:type="dcterms:W3CDTF">2024-06-11T19:07:56Z</dcterms:created>
  <dcterms:modified xsi:type="dcterms:W3CDTF">2024-06-13T18:00:29Z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F07623BE-9F49-45AD-AC7B-E292A43AD532</vt:lpwstr>
  </property>
  <property fmtid="{D5CDD505-2E9C-101B-9397-08002B2CF9AE}" pid="3" name="ArticulatePath">
    <vt:lpwstr>Presentation2</vt:lpwstr>
  </property>
</Properties>
</file>